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notesSlides/notesSlide15.xml" ContentType="application/vnd.openxmlformats-officedocument.presentationml.notesSlide+xml"/>
  <Override PartName="/ppt/charts/chart10.xml" ContentType="application/vnd.openxmlformats-officedocument.drawingml.chart+xml"/>
  <Override PartName="/ppt/notesSlides/notesSlide16.xml" ContentType="application/vnd.openxmlformats-officedocument.presentationml.notesSlide+xml"/>
  <Override PartName="/ppt/charts/chart11.xml" ContentType="application/vnd.openxmlformats-officedocument.drawingml.chart+xml"/>
  <Override PartName="/ppt/notesSlides/notesSlide17.xml" ContentType="application/vnd.openxmlformats-officedocument.presentationml.notesSlide+xml"/>
  <Override PartName="/ppt/charts/chart12.xml" ContentType="application/vnd.openxmlformats-officedocument.drawingml.chart+xml"/>
  <Override PartName="/ppt/notesSlides/notesSlide18.xml" ContentType="application/vnd.openxmlformats-officedocument.presentationml.notesSlide+xml"/>
  <Override PartName="/ppt/charts/chart13.xml" ContentType="application/vnd.openxmlformats-officedocument.drawingml.chart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2"/>
  </p:notesMasterIdLst>
  <p:sldIdLst>
    <p:sldId id="264" r:id="rId2"/>
    <p:sldId id="306" r:id="rId3"/>
    <p:sldId id="332" r:id="rId4"/>
    <p:sldId id="282" r:id="rId5"/>
    <p:sldId id="342" r:id="rId6"/>
    <p:sldId id="343" r:id="rId7"/>
    <p:sldId id="335" r:id="rId8"/>
    <p:sldId id="336" r:id="rId9"/>
    <p:sldId id="274" r:id="rId10"/>
    <p:sldId id="270" r:id="rId11"/>
    <p:sldId id="349" r:id="rId12"/>
    <p:sldId id="351" r:id="rId13"/>
    <p:sldId id="350" r:id="rId14"/>
    <p:sldId id="348" r:id="rId15"/>
    <p:sldId id="347" r:id="rId16"/>
    <p:sldId id="346" r:id="rId17"/>
    <p:sldId id="345" r:id="rId18"/>
    <p:sldId id="344" r:id="rId19"/>
    <p:sldId id="305" r:id="rId20"/>
    <p:sldId id="318" r:id="rId2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948"/>
    <p:restoredTop sz="94599"/>
  </p:normalViewPr>
  <p:slideViewPr>
    <p:cSldViewPr snapToGrid="0" snapToObjects="1">
      <p:cViewPr varScale="1">
        <p:scale>
          <a:sx n="106" d="100"/>
          <a:sy n="106" d="100"/>
        </p:scale>
        <p:origin x="256" y="16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agu:Desktop:Erasmus%20Ofisi:2016erasmussonuclari:erasmus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6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7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8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9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agu:Desktop:Erasmus%20Ofisi:2016erasmussonuclari:erasmus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agu:Desktop:Erasmus%20Ofisi:2016erasmussonuclari:erasmus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1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2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3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4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dk2" tx2="lt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dLbls>
          <c:showLegendKey val="0"/>
          <c:showVal val="1"/>
          <c:showCatName val="1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BA-184B-8299-CC0DB488DC9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50-100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BA-184B-8299-CC0DB488DC9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40-100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2BA-184B-8299-CC0DB488DC9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30-100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2BA-184B-8299-CC0DB488DC9C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20-100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2BA-184B-8299-CC0DB488DC9C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10-100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2BA-184B-8299-CC0DB488DC9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136477736"/>
        <c:axId val="2143398104"/>
      </c:barChart>
      <c:catAx>
        <c:axId val="21364777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143398104"/>
        <c:crosses val="autoZero"/>
        <c:auto val="1"/>
        <c:lblAlgn val="ctr"/>
        <c:lblOffset val="100"/>
        <c:noMultiLvlLbl val="0"/>
      </c:catAx>
      <c:valAx>
        <c:axId val="21433981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136477736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2D-D548-BDA4-B55CEBD475E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50-100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2D-D548-BDA4-B55CEBD475E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40-100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72D-D548-BDA4-B55CEBD475E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30-100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72D-D548-BDA4-B55CEBD475EA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20-100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72D-D548-BDA4-B55CEBD475EA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10-100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72D-D548-BDA4-B55CEBD475E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136477736"/>
        <c:axId val="2143398104"/>
      </c:barChart>
      <c:catAx>
        <c:axId val="21364777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143398104"/>
        <c:crosses val="autoZero"/>
        <c:auto val="1"/>
        <c:lblAlgn val="ctr"/>
        <c:lblOffset val="100"/>
        <c:noMultiLvlLbl val="0"/>
      </c:catAx>
      <c:valAx>
        <c:axId val="21433981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136477736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0B-E644-9097-5B2A9A4D9C7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50-100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10B-E644-9097-5B2A9A4D9C7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40-100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10B-E644-9097-5B2A9A4D9C7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30-100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10B-E644-9097-5B2A9A4D9C7F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20-100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10B-E644-9097-5B2A9A4D9C7F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10-100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10B-E644-9097-5B2A9A4D9C7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136477736"/>
        <c:axId val="2143398104"/>
      </c:barChart>
      <c:catAx>
        <c:axId val="21364777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143398104"/>
        <c:crosses val="autoZero"/>
        <c:auto val="1"/>
        <c:lblAlgn val="ctr"/>
        <c:lblOffset val="100"/>
        <c:noMultiLvlLbl val="0"/>
      </c:catAx>
      <c:valAx>
        <c:axId val="21433981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136477736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74-DA46-A7C3-3BB8507837A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50-100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74-DA46-A7C3-3BB8507837A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40-100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374-DA46-A7C3-3BB8507837A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30-100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374-DA46-A7C3-3BB8507837A3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20-100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374-DA46-A7C3-3BB8507837A3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10-100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374-DA46-A7C3-3BB8507837A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136477736"/>
        <c:axId val="2143398104"/>
      </c:barChart>
      <c:catAx>
        <c:axId val="21364777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143398104"/>
        <c:crosses val="autoZero"/>
        <c:auto val="1"/>
        <c:lblAlgn val="ctr"/>
        <c:lblOffset val="100"/>
        <c:noMultiLvlLbl val="0"/>
      </c:catAx>
      <c:valAx>
        <c:axId val="21433981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136477736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dk2" tx2="lt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dLbls>
          <c:showLegendKey val="0"/>
          <c:showVal val="1"/>
          <c:showCatName val="1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dk2" tx2="lt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dLbls>
          <c:showLegendKey val="0"/>
          <c:showVal val="1"/>
          <c:showCatName val="1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20"/>
    </mc:Choice>
    <mc:Fallback>
      <c:style val="20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Erasmus Study Mobility</c:v>
                </c:pt>
                <c:pt idx="1">
                  <c:v>Erasmus Internship Mobility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21</c:v>
                </c:pt>
                <c:pt idx="1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92-274D-BA11-396AAA0C5B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3940392"/>
        <c:axId val="-2123570024"/>
      </c:barChart>
      <c:catAx>
        <c:axId val="-21239403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2123570024"/>
        <c:crosses val="autoZero"/>
        <c:auto val="1"/>
        <c:lblAlgn val="ctr"/>
        <c:lblOffset val="100"/>
        <c:noMultiLvlLbl val="0"/>
      </c:catAx>
      <c:valAx>
        <c:axId val="-21235700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239403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E2-174C-90C3-AD91390E14D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50-100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E2-174C-90C3-AD91390E14D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40-100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81-9444-8C5D-E52A5716FD5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30-100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81-9444-8C5D-E52A5716FD53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20-100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134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E81-9444-8C5D-E52A5716FD53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10-100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164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E81-9444-8C5D-E52A5716FD5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136477736"/>
        <c:axId val="2143398104"/>
      </c:barChart>
      <c:catAx>
        <c:axId val="21364777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143398104"/>
        <c:crosses val="autoZero"/>
        <c:auto val="1"/>
        <c:lblAlgn val="ctr"/>
        <c:lblOffset val="100"/>
        <c:noMultiLvlLbl val="0"/>
      </c:catAx>
      <c:valAx>
        <c:axId val="21433981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136477736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06-6249-AB3F-59FFB0B3D86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50-100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B06-6249-AB3F-59FFB0B3D86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40-100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B06-6249-AB3F-59FFB0B3D86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30-100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B06-6249-AB3F-59FFB0B3D869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20-100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B06-6249-AB3F-59FFB0B3D869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10-100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B06-6249-AB3F-59FFB0B3D86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136477736"/>
        <c:axId val="2143398104"/>
      </c:barChart>
      <c:catAx>
        <c:axId val="21364777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143398104"/>
        <c:crosses val="autoZero"/>
        <c:auto val="1"/>
        <c:lblAlgn val="ctr"/>
        <c:lblOffset val="100"/>
        <c:noMultiLvlLbl val="0"/>
      </c:catAx>
      <c:valAx>
        <c:axId val="21433981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136477736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4A-6541-B045-4028197EA89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50-100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4A-6541-B045-4028197EA89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40-100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44A-6541-B045-4028197EA89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30-100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44A-6541-B045-4028197EA89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20-100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44A-6541-B045-4028197EA894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10-100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44A-6541-B045-4028197EA89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136477736"/>
        <c:axId val="2143398104"/>
      </c:barChart>
      <c:catAx>
        <c:axId val="21364777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143398104"/>
        <c:crosses val="autoZero"/>
        <c:auto val="1"/>
        <c:lblAlgn val="ctr"/>
        <c:lblOffset val="100"/>
        <c:noMultiLvlLbl val="0"/>
      </c:catAx>
      <c:valAx>
        <c:axId val="21433981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136477736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D7-1841-9C33-5D2D53C8019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50-100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D7-1841-9C33-5D2D53C8019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40-100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8D7-1841-9C33-5D2D53C8019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30-100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8D7-1841-9C33-5D2D53C8019B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20-100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8D7-1841-9C33-5D2D53C8019B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10-100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8D7-1841-9C33-5D2D53C8019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136477736"/>
        <c:axId val="2143398104"/>
      </c:barChart>
      <c:catAx>
        <c:axId val="21364777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143398104"/>
        <c:crosses val="autoZero"/>
        <c:auto val="1"/>
        <c:lblAlgn val="ctr"/>
        <c:lblOffset val="100"/>
        <c:noMultiLvlLbl val="0"/>
      </c:catAx>
      <c:valAx>
        <c:axId val="21433981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136477736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1B-4249-9C72-0E6FED3C498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50-100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1B-4249-9C72-0E6FED3C498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40-100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81B-4249-9C72-0E6FED3C498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30-100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81B-4249-9C72-0E6FED3C498B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20-100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81B-4249-9C72-0E6FED3C498B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10-100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</c:f>
              <c:strCache>
                <c:ptCount val="1"/>
                <c:pt idx="0">
                  <c:v>Student Mobility in 2018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81B-4249-9C72-0E6FED3C498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136477736"/>
        <c:axId val="2143398104"/>
      </c:barChart>
      <c:catAx>
        <c:axId val="21364777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143398104"/>
        <c:crosses val="autoZero"/>
        <c:auto val="1"/>
        <c:lblAlgn val="ctr"/>
        <c:lblOffset val="100"/>
        <c:noMultiLvlLbl val="0"/>
      </c:catAx>
      <c:valAx>
        <c:axId val="21433981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136477736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399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793563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endParaRPr sz="1000" b="1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lvl="0" algn="r" rtl="0">
              <a:lnSpc>
                <a:spcPct val="115000"/>
              </a:lnSpc>
              <a:spcBef>
                <a:spcPts val="0"/>
              </a:spcBef>
              <a:buSzPct val="122222"/>
              <a:buNone/>
            </a:pPr>
            <a:r>
              <a:rPr lang="en-US" sz="850">
                <a:solidFill>
                  <a:srgbClr val="777777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21:47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AGÜ Gençlik Fabrikası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Gençler için gençlerle birlikte daha iyi bir topluma...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Türkiye’de bir ilk olan Gençlik Fabrikası: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•	gençleri eğiten, 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•	yaratıcı ve girişimci olmaya teşvik eden, 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•	gençlere yaşama dair beceriler kazandıran, 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•	uluslararası vizyon katan, 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•	gençlerin toplumsal hayata katılımını sağlayıp bir arada öğrenmenin ve üretmenin keyfine vardıran, 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•	ulusal ve uluslararası boyutta faaliyet gösteren öğrenen odaklı bir yapıdır.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/>
          </a:p>
        </p:txBody>
      </p:sp>
      <p:sp>
        <p:nvSpPr>
          <p:cNvPr id="278" name="Shape 27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220827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1135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650725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136423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574736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65631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738233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17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06793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18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217005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582102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8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0" name="Shape 280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82" name="Shape 282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83" name="Shape 283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pic>
        <p:nvPicPr>
          <p:cNvPr id="4" name="Picture 3" descr="agu-erasmus-ofisi-logo.jp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2" r="68133"/>
          <a:stretch/>
        </p:blipFill>
        <p:spPr>
          <a:xfrm>
            <a:off x="0" y="-1"/>
            <a:ext cx="1257300" cy="135630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333500" y="2557136"/>
            <a:ext cx="962441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FF0000"/>
                </a:solidFill>
              </a:rPr>
              <a:t>ERASMUS</a:t>
            </a:r>
          </a:p>
          <a:p>
            <a:pPr algn="ctr"/>
            <a:r>
              <a:rPr lang="en-US" sz="4800" b="1" dirty="0">
                <a:solidFill>
                  <a:srgbClr val="FF0000"/>
                </a:solidFill>
              </a:rPr>
              <a:t>Committee Meeting</a:t>
            </a:r>
          </a:p>
          <a:p>
            <a:pPr algn="ctr"/>
            <a:endParaRPr lang="en-US" sz="4800" b="1" dirty="0">
              <a:solidFill>
                <a:srgbClr val="FF0000"/>
              </a:solidFill>
            </a:endParaRPr>
          </a:p>
          <a:p>
            <a:pPr algn="ctr"/>
            <a:r>
              <a:rPr lang="en-US" sz="2400" b="1" dirty="0">
                <a:solidFill>
                  <a:srgbClr val="FF0000"/>
                </a:solidFill>
              </a:rPr>
              <a:t>7 March 2019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298846" y="128535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dirty="0">
                <a:solidFill>
                  <a:schemeClr val="lt1"/>
                </a:solidFill>
              </a:rPr>
              <a:t>13 February 2019 Exam Results</a:t>
            </a:r>
            <a:endParaRPr lang="en-US" dirty="0">
              <a:solidFill>
                <a:schemeClr val="lt1"/>
              </a:solidFill>
              <a:latin typeface="+mj-lt"/>
            </a:endParaRP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8032" y="1484835"/>
            <a:ext cx="11094772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STUDENT MOBILITY EXAM</a:t>
            </a:r>
          </a:p>
          <a:p>
            <a:endParaRPr lang="en-US" sz="1800" b="1" dirty="0"/>
          </a:p>
          <a:p>
            <a:r>
              <a:rPr lang="en-US" sz="1600" b="1" dirty="0"/>
              <a:t>288 Applications   </a:t>
            </a:r>
          </a:p>
          <a:p>
            <a:endParaRPr lang="en-US" sz="1600" b="1" dirty="0"/>
          </a:p>
          <a:p>
            <a:r>
              <a:rPr lang="en-US" sz="1600" b="1" dirty="0"/>
              <a:t>257 Valid Applications (2.20 GPA and higher)</a:t>
            </a:r>
          </a:p>
          <a:p>
            <a:endParaRPr lang="en-US" sz="1600" b="1" dirty="0"/>
          </a:p>
          <a:p>
            <a:r>
              <a:rPr lang="en-US" sz="1600" b="1" dirty="0"/>
              <a:t>54 did not enter the exam</a:t>
            </a:r>
          </a:p>
          <a:p>
            <a:endParaRPr lang="en-US" sz="1600" b="1" dirty="0"/>
          </a:p>
          <a:p>
            <a:r>
              <a:rPr lang="en-US" sz="1600" b="1" dirty="0"/>
              <a:t>203 students took the exam</a:t>
            </a:r>
          </a:p>
          <a:p>
            <a:endParaRPr lang="en-US" sz="1600" b="1" dirty="0"/>
          </a:p>
          <a:p>
            <a:r>
              <a:rPr lang="en-US" sz="1600" b="1" dirty="0"/>
              <a:t>38 students higher than 50 points</a:t>
            </a:r>
          </a:p>
          <a:p>
            <a:endParaRPr lang="en-US" sz="1600" b="1" dirty="0"/>
          </a:p>
          <a:p>
            <a:r>
              <a:rPr lang="en-US" sz="1600" b="1" dirty="0"/>
              <a:t>67 students higher than 40 points</a:t>
            </a:r>
          </a:p>
          <a:p>
            <a:endParaRPr lang="en-US" sz="1600" b="1" dirty="0"/>
          </a:p>
          <a:p>
            <a:r>
              <a:rPr lang="en-US" sz="1600" b="1" dirty="0"/>
              <a:t>103 students higher than 30 points</a:t>
            </a:r>
          </a:p>
          <a:p>
            <a:endParaRPr lang="en-US" sz="1600" b="1" dirty="0"/>
          </a:p>
          <a:p>
            <a:r>
              <a:rPr lang="en-US" sz="1600" b="1" dirty="0"/>
              <a:t>134 students higher than 20 points</a:t>
            </a:r>
          </a:p>
          <a:p>
            <a:endParaRPr lang="en-US" sz="1600" b="1" dirty="0"/>
          </a:p>
          <a:p>
            <a:r>
              <a:rPr lang="en-US" sz="1600" b="1" dirty="0"/>
              <a:t>164 students higher than 10 points</a:t>
            </a:r>
          </a:p>
          <a:p>
            <a:endParaRPr lang="en-US" sz="1600" b="1" dirty="0"/>
          </a:p>
          <a:p>
            <a:r>
              <a:rPr lang="en-US" sz="1600" b="1" dirty="0"/>
              <a:t>8 students = “0”</a:t>
            </a:r>
          </a:p>
          <a:p>
            <a:endParaRPr lang="en-US" sz="1800" b="1" dirty="0"/>
          </a:p>
          <a:p>
            <a:endParaRPr lang="en-US" sz="1800" b="1" dirty="0"/>
          </a:p>
          <a:p>
            <a:r>
              <a:rPr lang="en-US" sz="1800" b="1" dirty="0"/>
              <a:t> </a:t>
            </a: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1563281560"/>
              </p:ext>
            </p:extLst>
          </p:nvPr>
        </p:nvGraphicFramePr>
        <p:xfrm>
          <a:off x="5236204" y="2106784"/>
          <a:ext cx="6611467" cy="3352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04440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1"/>
            <a:ext cx="12192000" cy="900544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298032" y="-177940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dirty="0">
                <a:solidFill>
                  <a:schemeClr val="lt1"/>
                </a:solidFill>
              </a:rPr>
              <a:t>Architecture</a:t>
            </a:r>
            <a:endParaRPr lang="en-US" dirty="0">
              <a:solidFill>
                <a:schemeClr val="lt1"/>
              </a:solidFill>
              <a:latin typeface="+mj-lt"/>
            </a:endParaRP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8032" y="1484835"/>
            <a:ext cx="110947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800" b="1" dirty="0"/>
          </a:p>
          <a:p>
            <a:endParaRPr lang="en-US" sz="1800" b="1" dirty="0"/>
          </a:p>
          <a:p>
            <a:r>
              <a:rPr lang="en-US" sz="1800" b="1" dirty="0"/>
              <a:t> </a:t>
            </a:r>
          </a:p>
        </p:txBody>
      </p:sp>
      <p:graphicFrame>
        <p:nvGraphicFramePr>
          <p:cNvPr id="6" name="Tablo 5">
            <a:extLst>
              <a:ext uri="{FF2B5EF4-FFF2-40B4-BE49-F238E27FC236}">
                <a16:creationId xmlns:a16="http://schemas.microsoft.com/office/drawing/2014/main" id="{88041FAE-C58F-1348-B2FD-B20E19654E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4353053"/>
              </p:ext>
            </p:extLst>
          </p:nvPr>
        </p:nvGraphicFramePr>
        <p:xfrm>
          <a:off x="1334800" y="1078486"/>
          <a:ext cx="4539528" cy="57417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1380">
                  <a:extLst>
                    <a:ext uri="{9D8B030D-6E8A-4147-A177-3AD203B41FA5}">
                      <a16:colId xmlns:a16="http://schemas.microsoft.com/office/drawing/2014/main" val="3770746341"/>
                    </a:ext>
                  </a:extLst>
                </a:gridCol>
                <a:gridCol w="2751909">
                  <a:extLst>
                    <a:ext uri="{9D8B030D-6E8A-4147-A177-3AD203B41FA5}">
                      <a16:colId xmlns:a16="http://schemas.microsoft.com/office/drawing/2014/main" val="3068718478"/>
                    </a:ext>
                  </a:extLst>
                </a:gridCol>
                <a:gridCol w="1176239">
                  <a:extLst>
                    <a:ext uri="{9D8B030D-6E8A-4147-A177-3AD203B41FA5}">
                      <a16:colId xmlns:a16="http://schemas.microsoft.com/office/drawing/2014/main" val="3681533104"/>
                    </a:ext>
                  </a:extLst>
                </a:gridCol>
              </a:tblGrid>
              <a:tr h="165187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baseline="0">
                          <a:effectLst/>
                        </a:rPr>
                        <a:t> </a:t>
                      </a:r>
                      <a:endParaRPr lang="tr-TR" sz="10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baseline="0">
                          <a:effectLst/>
                        </a:rPr>
                        <a:t>Name - Surname</a:t>
                      </a:r>
                      <a:endParaRPr lang="tr-TR" sz="10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baseline="0">
                          <a:effectLst/>
                        </a:rPr>
                        <a:t>Score</a:t>
                      </a:r>
                      <a:endParaRPr lang="tr-TR" sz="10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29" marR="6929" marT="6929" marB="0" anchor="b"/>
                </a:tc>
                <a:extLst>
                  <a:ext uri="{0D108BD9-81ED-4DB2-BD59-A6C34878D82A}">
                    <a16:rowId xmlns:a16="http://schemas.microsoft.com/office/drawing/2014/main" val="1178734211"/>
                  </a:ext>
                </a:extLst>
              </a:tr>
              <a:tr h="134215"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1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baseline="0">
                          <a:effectLst/>
                        </a:rPr>
                        <a:t>Azizeh Salimipoor 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87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extLst>
                  <a:ext uri="{0D108BD9-81ED-4DB2-BD59-A6C34878D82A}">
                    <a16:rowId xmlns:a16="http://schemas.microsoft.com/office/drawing/2014/main" val="216441220"/>
                  </a:ext>
                </a:extLst>
              </a:tr>
              <a:tr h="134215"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2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baseline="0">
                          <a:effectLst/>
                        </a:rPr>
                        <a:t>Mohit Purshotam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68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extLst>
                  <a:ext uri="{0D108BD9-81ED-4DB2-BD59-A6C34878D82A}">
                    <a16:rowId xmlns:a16="http://schemas.microsoft.com/office/drawing/2014/main" val="3981495901"/>
                  </a:ext>
                </a:extLst>
              </a:tr>
              <a:tr h="134215"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3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baseline="0">
                          <a:effectLst/>
                        </a:rPr>
                        <a:t>Cansu Ünal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68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extLst>
                  <a:ext uri="{0D108BD9-81ED-4DB2-BD59-A6C34878D82A}">
                    <a16:rowId xmlns:a16="http://schemas.microsoft.com/office/drawing/2014/main" val="2717617429"/>
                  </a:ext>
                </a:extLst>
              </a:tr>
              <a:tr h="134215"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4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baseline="0">
                          <a:effectLst/>
                        </a:rPr>
                        <a:t>Betül KELEŞ 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59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extLst>
                  <a:ext uri="{0D108BD9-81ED-4DB2-BD59-A6C34878D82A}">
                    <a16:rowId xmlns:a16="http://schemas.microsoft.com/office/drawing/2014/main" val="4228025510"/>
                  </a:ext>
                </a:extLst>
              </a:tr>
              <a:tr h="134215"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5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baseline="0">
                          <a:effectLst/>
                        </a:rPr>
                        <a:t>Berfin Nur Şahin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45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extLst>
                  <a:ext uri="{0D108BD9-81ED-4DB2-BD59-A6C34878D82A}">
                    <a16:rowId xmlns:a16="http://schemas.microsoft.com/office/drawing/2014/main" val="529173162"/>
                  </a:ext>
                </a:extLst>
              </a:tr>
              <a:tr h="134215"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6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baseline="0">
                          <a:effectLst/>
                        </a:rPr>
                        <a:t>Luka Tavzarashvili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43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extLst>
                  <a:ext uri="{0D108BD9-81ED-4DB2-BD59-A6C34878D82A}">
                    <a16:rowId xmlns:a16="http://schemas.microsoft.com/office/drawing/2014/main" val="4146580261"/>
                  </a:ext>
                </a:extLst>
              </a:tr>
              <a:tr h="134215"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7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baseline="0">
                          <a:effectLst/>
                        </a:rPr>
                        <a:t>Oruç Türk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41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extLst>
                  <a:ext uri="{0D108BD9-81ED-4DB2-BD59-A6C34878D82A}">
                    <a16:rowId xmlns:a16="http://schemas.microsoft.com/office/drawing/2014/main" val="542328993"/>
                  </a:ext>
                </a:extLst>
              </a:tr>
              <a:tr h="134215"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8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baseline="0">
                          <a:effectLst/>
                        </a:rPr>
                        <a:t>Fatma Nur Işık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41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extLst>
                  <a:ext uri="{0D108BD9-81ED-4DB2-BD59-A6C34878D82A}">
                    <a16:rowId xmlns:a16="http://schemas.microsoft.com/office/drawing/2014/main" val="2762314198"/>
                  </a:ext>
                </a:extLst>
              </a:tr>
              <a:tr h="134215"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9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baseline="0">
                          <a:effectLst/>
                        </a:rPr>
                        <a:t>Emire Nur Solmaz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40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extLst>
                  <a:ext uri="{0D108BD9-81ED-4DB2-BD59-A6C34878D82A}">
                    <a16:rowId xmlns:a16="http://schemas.microsoft.com/office/drawing/2014/main" val="1039120722"/>
                  </a:ext>
                </a:extLst>
              </a:tr>
              <a:tr h="134215"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10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baseline="0">
                          <a:effectLst/>
                        </a:rPr>
                        <a:t>Rabia şeybek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 dirty="0">
                          <a:effectLst/>
                        </a:rPr>
                        <a:t>39</a:t>
                      </a:r>
                      <a:endParaRPr lang="tr-TR" sz="10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extLst>
                  <a:ext uri="{0D108BD9-81ED-4DB2-BD59-A6C34878D82A}">
                    <a16:rowId xmlns:a16="http://schemas.microsoft.com/office/drawing/2014/main" val="1973395520"/>
                  </a:ext>
                </a:extLst>
              </a:tr>
              <a:tr h="134215"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11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baseline="0">
                          <a:effectLst/>
                        </a:rPr>
                        <a:t>Muharrem Melih Utkan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38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extLst>
                  <a:ext uri="{0D108BD9-81ED-4DB2-BD59-A6C34878D82A}">
                    <a16:rowId xmlns:a16="http://schemas.microsoft.com/office/drawing/2014/main" val="1861744080"/>
                  </a:ext>
                </a:extLst>
              </a:tr>
              <a:tr h="134215"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12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baseline="0">
                          <a:effectLst/>
                        </a:rPr>
                        <a:t>Görkem Kemal Şahin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 dirty="0">
                          <a:effectLst/>
                        </a:rPr>
                        <a:t>38</a:t>
                      </a:r>
                      <a:endParaRPr lang="tr-TR" sz="10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extLst>
                  <a:ext uri="{0D108BD9-81ED-4DB2-BD59-A6C34878D82A}">
                    <a16:rowId xmlns:a16="http://schemas.microsoft.com/office/drawing/2014/main" val="4034507607"/>
                  </a:ext>
                </a:extLst>
              </a:tr>
              <a:tr h="134215"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13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baseline="0">
                          <a:effectLst/>
                        </a:rPr>
                        <a:t>Gülistan Kenanoğlu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32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extLst>
                  <a:ext uri="{0D108BD9-81ED-4DB2-BD59-A6C34878D82A}">
                    <a16:rowId xmlns:a16="http://schemas.microsoft.com/office/drawing/2014/main" val="2107025918"/>
                  </a:ext>
                </a:extLst>
              </a:tr>
              <a:tr h="134215"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14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baseline="0">
                          <a:effectLst/>
                        </a:rPr>
                        <a:t>Meltem Bedir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 dirty="0">
                          <a:effectLst/>
                        </a:rPr>
                        <a:t>32</a:t>
                      </a:r>
                      <a:endParaRPr lang="tr-TR" sz="10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extLst>
                  <a:ext uri="{0D108BD9-81ED-4DB2-BD59-A6C34878D82A}">
                    <a16:rowId xmlns:a16="http://schemas.microsoft.com/office/drawing/2014/main" val="2504552005"/>
                  </a:ext>
                </a:extLst>
              </a:tr>
              <a:tr h="134215"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15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baseline="0">
                          <a:effectLst/>
                        </a:rPr>
                        <a:t>Gamze DEVECİ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31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extLst>
                  <a:ext uri="{0D108BD9-81ED-4DB2-BD59-A6C34878D82A}">
                    <a16:rowId xmlns:a16="http://schemas.microsoft.com/office/drawing/2014/main" val="3324871304"/>
                  </a:ext>
                </a:extLst>
              </a:tr>
              <a:tr h="134215"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16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baseline="0">
                          <a:effectLst/>
                        </a:rPr>
                        <a:t>Gülsüm Oygur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30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extLst>
                  <a:ext uri="{0D108BD9-81ED-4DB2-BD59-A6C34878D82A}">
                    <a16:rowId xmlns:a16="http://schemas.microsoft.com/office/drawing/2014/main" val="2420406331"/>
                  </a:ext>
                </a:extLst>
              </a:tr>
              <a:tr h="134215"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17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baseline="0">
                          <a:effectLst/>
                        </a:rPr>
                        <a:t>ESMA NUR DEMİR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26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extLst>
                  <a:ext uri="{0D108BD9-81ED-4DB2-BD59-A6C34878D82A}">
                    <a16:rowId xmlns:a16="http://schemas.microsoft.com/office/drawing/2014/main" val="2593741870"/>
                  </a:ext>
                </a:extLst>
              </a:tr>
              <a:tr h="134215"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18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baseline="0">
                          <a:effectLst/>
                        </a:rPr>
                        <a:t>Aysu Şenbaş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25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extLst>
                  <a:ext uri="{0D108BD9-81ED-4DB2-BD59-A6C34878D82A}">
                    <a16:rowId xmlns:a16="http://schemas.microsoft.com/office/drawing/2014/main" val="1936072009"/>
                  </a:ext>
                </a:extLst>
              </a:tr>
              <a:tr h="134215"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19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baseline="0">
                          <a:effectLst/>
                        </a:rPr>
                        <a:t>Hazal Burçin Eser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25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extLst>
                  <a:ext uri="{0D108BD9-81ED-4DB2-BD59-A6C34878D82A}">
                    <a16:rowId xmlns:a16="http://schemas.microsoft.com/office/drawing/2014/main" val="3122719427"/>
                  </a:ext>
                </a:extLst>
              </a:tr>
              <a:tr h="134215"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20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baseline="0">
                          <a:effectLst/>
                        </a:rPr>
                        <a:t>Zeynep Sultan Çakır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25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extLst>
                  <a:ext uri="{0D108BD9-81ED-4DB2-BD59-A6C34878D82A}">
                    <a16:rowId xmlns:a16="http://schemas.microsoft.com/office/drawing/2014/main" val="3997874852"/>
                  </a:ext>
                </a:extLst>
              </a:tr>
              <a:tr h="134215"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21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baseline="0">
                          <a:effectLst/>
                        </a:rPr>
                        <a:t>Şeyma Şahin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 dirty="0">
                          <a:effectLst/>
                        </a:rPr>
                        <a:t>25</a:t>
                      </a:r>
                      <a:endParaRPr lang="tr-TR" sz="10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extLst>
                  <a:ext uri="{0D108BD9-81ED-4DB2-BD59-A6C34878D82A}">
                    <a16:rowId xmlns:a16="http://schemas.microsoft.com/office/drawing/2014/main" val="235228588"/>
                  </a:ext>
                </a:extLst>
              </a:tr>
              <a:tr h="134215"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22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baseline="0">
                          <a:effectLst/>
                        </a:rPr>
                        <a:t>Hilal Ünal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24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extLst>
                  <a:ext uri="{0D108BD9-81ED-4DB2-BD59-A6C34878D82A}">
                    <a16:rowId xmlns:a16="http://schemas.microsoft.com/office/drawing/2014/main" val="3048751773"/>
                  </a:ext>
                </a:extLst>
              </a:tr>
              <a:tr h="134215"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23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baseline="0">
                          <a:effectLst/>
                        </a:rPr>
                        <a:t>Havva Gök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24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extLst>
                  <a:ext uri="{0D108BD9-81ED-4DB2-BD59-A6C34878D82A}">
                    <a16:rowId xmlns:a16="http://schemas.microsoft.com/office/drawing/2014/main" val="3301465701"/>
                  </a:ext>
                </a:extLst>
              </a:tr>
              <a:tr h="134215"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24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baseline="0">
                          <a:effectLst/>
                        </a:rPr>
                        <a:t>Ali Rıza UYGUN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14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extLst>
                  <a:ext uri="{0D108BD9-81ED-4DB2-BD59-A6C34878D82A}">
                    <a16:rowId xmlns:a16="http://schemas.microsoft.com/office/drawing/2014/main" val="2811431256"/>
                  </a:ext>
                </a:extLst>
              </a:tr>
              <a:tr h="134215"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25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baseline="0">
                          <a:effectLst/>
                        </a:rPr>
                        <a:t>Gökhan GEDİK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12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extLst>
                  <a:ext uri="{0D108BD9-81ED-4DB2-BD59-A6C34878D82A}">
                    <a16:rowId xmlns:a16="http://schemas.microsoft.com/office/drawing/2014/main" val="2562159371"/>
                  </a:ext>
                </a:extLst>
              </a:tr>
              <a:tr h="134215"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26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baseline="0">
                          <a:effectLst/>
                        </a:rPr>
                        <a:t>Çağlar Hanaylı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10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extLst>
                  <a:ext uri="{0D108BD9-81ED-4DB2-BD59-A6C34878D82A}">
                    <a16:rowId xmlns:a16="http://schemas.microsoft.com/office/drawing/2014/main" val="3817684553"/>
                  </a:ext>
                </a:extLst>
              </a:tr>
              <a:tr h="134215"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27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baseline="0">
                          <a:effectLst/>
                        </a:rPr>
                        <a:t>Şeyma Sağlam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9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extLst>
                  <a:ext uri="{0D108BD9-81ED-4DB2-BD59-A6C34878D82A}">
                    <a16:rowId xmlns:a16="http://schemas.microsoft.com/office/drawing/2014/main" val="446975352"/>
                  </a:ext>
                </a:extLst>
              </a:tr>
              <a:tr h="134215"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28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baseline="0">
                          <a:effectLst/>
                        </a:rPr>
                        <a:t>Havvanur Özgüven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6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extLst>
                  <a:ext uri="{0D108BD9-81ED-4DB2-BD59-A6C34878D82A}">
                    <a16:rowId xmlns:a16="http://schemas.microsoft.com/office/drawing/2014/main" val="2192912465"/>
                  </a:ext>
                </a:extLst>
              </a:tr>
              <a:tr h="134215"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29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baseline="0">
                          <a:effectLst/>
                        </a:rPr>
                        <a:t>Dilara Çiftçi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5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extLst>
                  <a:ext uri="{0D108BD9-81ED-4DB2-BD59-A6C34878D82A}">
                    <a16:rowId xmlns:a16="http://schemas.microsoft.com/office/drawing/2014/main" val="1742520017"/>
                  </a:ext>
                </a:extLst>
              </a:tr>
              <a:tr h="134215"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30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baseline="0">
                          <a:effectLst/>
                        </a:rPr>
                        <a:t>Rukiye ER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2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extLst>
                  <a:ext uri="{0D108BD9-81ED-4DB2-BD59-A6C34878D82A}">
                    <a16:rowId xmlns:a16="http://schemas.microsoft.com/office/drawing/2014/main" val="2188358001"/>
                  </a:ext>
                </a:extLst>
              </a:tr>
              <a:tr h="134215"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31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baseline="0">
                          <a:effectLst/>
                        </a:rPr>
                        <a:t>Ufuk Alakaş 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2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extLst>
                  <a:ext uri="{0D108BD9-81ED-4DB2-BD59-A6C34878D82A}">
                    <a16:rowId xmlns:a16="http://schemas.microsoft.com/office/drawing/2014/main" val="2693546115"/>
                  </a:ext>
                </a:extLst>
              </a:tr>
              <a:tr h="134215"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32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baseline="0">
                          <a:effectLst/>
                        </a:rPr>
                        <a:t>Enes özdin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1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extLst>
                  <a:ext uri="{0D108BD9-81ED-4DB2-BD59-A6C34878D82A}">
                    <a16:rowId xmlns:a16="http://schemas.microsoft.com/office/drawing/2014/main" val="371280684"/>
                  </a:ext>
                </a:extLst>
              </a:tr>
              <a:tr h="134215"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33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baseline="0">
                          <a:effectLst/>
                        </a:rPr>
                        <a:t>Asli Aksakal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1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extLst>
                  <a:ext uri="{0D108BD9-81ED-4DB2-BD59-A6C34878D82A}">
                    <a16:rowId xmlns:a16="http://schemas.microsoft.com/office/drawing/2014/main" val="3440122000"/>
                  </a:ext>
                </a:extLst>
              </a:tr>
              <a:tr h="134215"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34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baseline="0">
                          <a:effectLst/>
                        </a:rPr>
                        <a:t>İsmet SAYIN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0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extLst>
                  <a:ext uri="{0D108BD9-81ED-4DB2-BD59-A6C34878D82A}">
                    <a16:rowId xmlns:a16="http://schemas.microsoft.com/office/drawing/2014/main" val="2489175203"/>
                  </a:ext>
                </a:extLst>
              </a:tr>
              <a:tr h="134215"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>
                          <a:effectLst/>
                        </a:rPr>
                        <a:t>35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u="none" strike="noStrike" baseline="0">
                          <a:effectLst/>
                        </a:rPr>
                        <a:t>yavuz selim sulan</a:t>
                      </a:r>
                      <a:endParaRPr lang="tr-TR" sz="1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u="none" strike="noStrike" baseline="0" dirty="0">
                          <a:effectLst/>
                        </a:rPr>
                        <a:t>0</a:t>
                      </a:r>
                      <a:endParaRPr lang="tr-TR" sz="10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29" marR="6929" marT="6929" marB="0" anchor="b"/>
                </a:tc>
                <a:extLst>
                  <a:ext uri="{0D108BD9-81ED-4DB2-BD59-A6C34878D82A}">
                    <a16:rowId xmlns:a16="http://schemas.microsoft.com/office/drawing/2014/main" val="1825192973"/>
                  </a:ext>
                </a:extLst>
              </a:tr>
            </a:tbl>
          </a:graphicData>
        </a:graphic>
      </p:graphicFrame>
      <p:graphicFrame>
        <p:nvGraphicFramePr>
          <p:cNvPr id="11" name="Chart 2">
            <a:extLst>
              <a:ext uri="{FF2B5EF4-FFF2-40B4-BE49-F238E27FC236}">
                <a16:creationId xmlns:a16="http://schemas.microsoft.com/office/drawing/2014/main" id="{F7991ED1-99DD-2D49-A3D8-A25D97B86E0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32522864"/>
              </p:ext>
            </p:extLst>
          </p:nvPr>
        </p:nvGraphicFramePr>
        <p:xfrm>
          <a:off x="6456218" y="2106784"/>
          <a:ext cx="5391453" cy="3352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790364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1"/>
            <a:ext cx="12192000" cy="900544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298032" y="-177940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dirty="0">
                <a:solidFill>
                  <a:schemeClr val="lt1"/>
                </a:solidFill>
              </a:rPr>
              <a:t>Business Administration</a:t>
            </a:r>
            <a:endParaRPr lang="en-US" dirty="0">
              <a:solidFill>
                <a:schemeClr val="lt1"/>
              </a:solidFill>
              <a:latin typeface="+mj-lt"/>
            </a:endParaRP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8032" y="1484835"/>
            <a:ext cx="110947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800" b="1" dirty="0"/>
          </a:p>
          <a:p>
            <a:endParaRPr lang="en-US" sz="1800" b="1" dirty="0"/>
          </a:p>
          <a:p>
            <a:r>
              <a:rPr lang="en-US" sz="1800" b="1" dirty="0"/>
              <a:t> </a:t>
            </a:r>
          </a:p>
        </p:txBody>
      </p:sp>
      <p:graphicFrame>
        <p:nvGraphicFramePr>
          <p:cNvPr id="5" name="Tablo 4">
            <a:extLst>
              <a:ext uri="{FF2B5EF4-FFF2-40B4-BE49-F238E27FC236}">
                <a16:creationId xmlns:a16="http://schemas.microsoft.com/office/drawing/2014/main" id="{A491D51C-EA90-7C41-B91C-897ED1359914}"/>
              </a:ext>
            </a:extLst>
          </p:cNvPr>
          <p:cNvGraphicFramePr>
            <a:graphicFrameLocks noGrp="1"/>
          </p:cNvGraphicFramePr>
          <p:nvPr/>
        </p:nvGraphicFramePr>
        <p:xfrm>
          <a:off x="692728" y="1484835"/>
          <a:ext cx="4267200" cy="46805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6035">
                  <a:extLst>
                    <a:ext uri="{9D8B030D-6E8A-4147-A177-3AD203B41FA5}">
                      <a16:colId xmlns:a16="http://schemas.microsoft.com/office/drawing/2014/main" val="1444795881"/>
                    </a:ext>
                  </a:extLst>
                </a:gridCol>
                <a:gridCol w="2644123">
                  <a:extLst>
                    <a:ext uri="{9D8B030D-6E8A-4147-A177-3AD203B41FA5}">
                      <a16:colId xmlns:a16="http://schemas.microsoft.com/office/drawing/2014/main" val="3883080418"/>
                    </a:ext>
                  </a:extLst>
                </a:gridCol>
                <a:gridCol w="1257042">
                  <a:extLst>
                    <a:ext uri="{9D8B030D-6E8A-4147-A177-3AD203B41FA5}">
                      <a16:colId xmlns:a16="http://schemas.microsoft.com/office/drawing/2014/main" val="3323748386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 </a:t>
                      </a:r>
                      <a:endParaRPr lang="tr-TR" sz="14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Name - Surname</a:t>
                      </a:r>
                      <a:endParaRPr lang="tr-TR" sz="14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Score</a:t>
                      </a:r>
                      <a:endParaRPr lang="tr-TR" sz="14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64605198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1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Yumna Haq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86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2518364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2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Yakup Can Avcı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85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50552724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3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Muhammad Firghili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70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7999465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4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Kübra Delibaş Daldıran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 dirty="0">
                          <a:effectLst/>
                        </a:rPr>
                        <a:t>61</a:t>
                      </a:r>
                      <a:endParaRPr lang="tr-TR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537911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5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Mustafa Utku Sarıkaya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56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51231676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6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Mirriam Manyando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52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09586217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7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Aya Allali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51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4833907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8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Berfin Ekren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48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8943664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9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İlayda Doğanay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45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60620863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10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Yasmine Es-slassi Razzouki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43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11486796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11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Hüseyin VAYVAYLI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41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25428230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12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Burak Kalkan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40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42999024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13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BÜNYAMİN DALDIRAN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39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566169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14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Yasir Çakmak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31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99529023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15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Ali Tuğrul Binköl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14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24291585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16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Habibe Sultan Özhan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7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64043637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17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Yasin Bayram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6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51093443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18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Edanur Sakarya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3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3900127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19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Mustafa Altun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1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98226173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20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 dirty="0">
                          <a:effectLst/>
                        </a:rPr>
                        <a:t>Ahmet </a:t>
                      </a:r>
                      <a:r>
                        <a:rPr lang="tr-TR" sz="1400" u="none" strike="noStrike" baseline="0" dirty="0" err="1">
                          <a:effectLst/>
                        </a:rPr>
                        <a:t>Musab</a:t>
                      </a:r>
                      <a:r>
                        <a:rPr lang="tr-TR" sz="1400" u="none" strike="noStrike" baseline="0" dirty="0">
                          <a:effectLst/>
                        </a:rPr>
                        <a:t> İMİR </a:t>
                      </a:r>
                      <a:endParaRPr lang="tr-TR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 dirty="0">
                          <a:effectLst/>
                        </a:rPr>
                        <a:t>0</a:t>
                      </a:r>
                      <a:endParaRPr lang="tr-TR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17204588"/>
                  </a:ext>
                </a:extLst>
              </a:tr>
            </a:tbl>
          </a:graphicData>
        </a:graphic>
      </p:graphicFrame>
      <p:graphicFrame>
        <p:nvGraphicFramePr>
          <p:cNvPr id="8" name="Chart 2">
            <a:extLst>
              <a:ext uri="{FF2B5EF4-FFF2-40B4-BE49-F238E27FC236}">
                <a16:creationId xmlns:a16="http://schemas.microsoft.com/office/drawing/2014/main" id="{FA0751EA-0614-CC45-AD6A-DF2765DB0E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53201186"/>
              </p:ext>
            </p:extLst>
          </p:nvPr>
        </p:nvGraphicFramePr>
        <p:xfrm>
          <a:off x="6456218" y="2106784"/>
          <a:ext cx="5391453" cy="3352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209289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1"/>
            <a:ext cx="12192000" cy="900544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298032" y="-177940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dirty="0">
                <a:solidFill>
                  <a:schemeClr val="lt1"/>
                </a:solidFill>
              </a:rPr>
              <a:t>Civil Engineering</a:t>
            </a:r>
            <a:endParaRPr lang="en-US" dirty="0">
              <a:solidFill>
                <a:schemeClr val="lt1"/>
              </a:solidFill>
              <a:latin typeface="+mj-lt"/>
            </a:endParaRP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8032" y="1484835"/>
            <a:ext cx="110947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800" b="1" dirty="0"/>
          </a:p>
          <a:p>
            <a:endParaRPr lang="en-US" sz="1800" b="1" dirty="0"/>
          </a:p>
          <a:p>
            <a:r>
              <a:rPr lang="en-US" sz="1800" b="1" dirty="0"/>
              <a:t> </a:t>
            </a:r>
          </a:p>
        </p:txBody>
      </p:sp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221697F3-46E8-484D-8722-0282807E7566}"/>
              </a:ext>
            </a:extLst>
          </p:cNvPr>
          <p:cNvGraphicFramePr>
            <a:graphicFrameLocks noGrp="1"/>
          </p:cNvGraphicFramePr>
          <p:nvPr/>
        </p:nvGraphicFramePr>
        <p:xfrm>
          <a:off x="1082883" y="1909748"/>
          <a:ext cx="3727449" cy="3566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017">
                  <a:extLst>
                    <a:ext uri="{9D8B030D-6E8A-4147-A177-3AD203B41FA5}">
                      <a16:colId xmlns:a16="http://schemas.microsoft.com/office/drawing/2014/main" val="3708298184"/>
                    </a:ext>
                  </a:extLst>
                </a:gridCol>
                <a:gridCol w="2184267">
                  <a:extLst>
                    <a:ext uri="{9D8B030D-6E8A-4147-A177-3AD203B41FA5}">
                      <a16:colId xmlns:a16="http://schemas.microsoft.com/office/drawing/2014/main" val="1340550045"/>
                    </a:ext>
                  </a:extLst>
                </a:gridCol>
                <a:gridCol w="1195165">
                  <a:extLst>
                    <a:ext uri="{9D8B030D-6E8A-4147-A177-3AD203B41FA5}">
                      <a16:colId xmlns:a16="http://schemas.microsoft.com/office/drawing/2014/main" val="166009912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 </a:t>
                      </a:r>
                      <a:endParaRPr lang="tr-TR" sz="14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Name - Surname</a:t>
                      </a:r>
                      <a:endParaRPr lang="tr-TR" sz="14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Score</a:t>
                      </a:r>
                      <a:endParaRPr lang="tr-TR" sz="14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1719380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1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MHD.GHAITH KHIDRAH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39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6814805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2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Emre Özdin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29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69483583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3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Kaya Berk Livdumlu 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28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06287447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4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Erdinç Özer Çiftekuş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23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83857765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5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Sibel Selcan Çolak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23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8740533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6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lokman günay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22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04328256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7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MOATAZ BASBAA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18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86021344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8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Zekai Top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17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99055461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9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Ömer Faruk BALALAN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 dirty="0">
                          <a:effectLst/>
                        </a:rPr>
                        <a:t>16</a:t>
                      </a:r>
                      <a:endParaRPr lang="tr-TR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6367043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10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Mert Can Başkaya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10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03678563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11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Salem alkhulaqi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10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6967381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12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Faruk ALDEMİR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8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3155246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13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ENES BÜYÜK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6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9493925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14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FERHAT HAKAN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5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70038808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15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ENSAR DURAN</a:t>
                      </a:r>
                      <a:endParaRPr lang="tr-TR" sz="1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 dirty="0">
                          <a:effectLst/>
                        </a:rPr>
                        <a:t>0</a:t>
                      </a:r>
                      <a:endParaRPr lang="tr-TR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5536352"/>
                  </a:ext>
                </a:extLst>
              </a:tr>
            </a:tbl>
          </a:graphicData>
        </a:graphic>
      </p:graphicFrame>
      <p:graphicFrame>
        <p:nvGraphicFramePr>
          <p:cNvPr id="8" name="Chart 2">
            <a:extLst>
              <a:ext uri="{FF2B5EF4-FFF2-40B4-BE49-F238E27FC236}">
                <a16:creationId xmlns:a16="http://schemas.microsoft.com/office/drawing/2014/main" id="{F8FC51F2-5563-544D-A627-D29E017BF74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58213889"/>
              </p:ext>
            </p:extLst>
          </p:nvPr>
        </p:nvGraphicFramePr>
        <p:xfrm>
          <a:off x="6456218" y="2106784"/>
          <a:ext cx="5391453" cy="3352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944615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1"/>
            <a:ext cx="12192000" cy="900544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298032" y="-177940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dirty="0">
                <a:solidFill>
                  <a:schemeClr val="lt1"/>
                </a:solidFill>
              </a:rPr>
              <a:t>Computer Engineering</a:t>
            </a:r>
            <a:endParaRPr lang="en-US" dirty="0">
              <a:solidFill>
                <a:schemeClr val="lt1"/>
              </a:solidFill>
              <a:latin typeface="+mj-lt"/>
            </a:endParaRP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8032" y="1484835"/>
            <a:ext cx="110947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800" b="1" dirty="0"/>
          </a:p>
          <a:p>
            <a:endParaRPr lang="en-US" sz="1800" b="1" dirty="0"/>
          </a:p>
          <a:p>
            <a:r>
              <a:rPr lang="en-US" sz="1800" b="1" dirty="0"/>
              <a:t> 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761E35E3-2649-A14D-B472-0987DBDFDB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805454"/>
              </p:ext>
            </p:extLst>
          </p:nvPr>
        </p:nvGraphicFramePr>
        <p:xfrm>
          <a:off x="706581" y="1527478"/>
          <a:ext cx="3810002" cy="5013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9956">
                  <a:extLst>
                    <a:ext uri="{9D8B030D-6E8A-4147-A177-3AD203B41FA5}">
                      <a16:colId xmlns:a16="http://schemas.microsoft.com/office/drawing/2014/main" val="448505522"/>
                    </a:ext>
                  </a:extLst>
                </a:gridCol>
                <a:gridCol w="2391250">
                  <a:extLst>
                    <a:ext uri="{9D8B030D-6E8A-4147-A177-3AD203B41FA5}">
                      <a16:colId xmlns:a16="http://schemas.microsoft.com/office/drawing/2014/main" val="747742594"/>
                    </a:ext>
                  </a:extLst>
                </a:gridCol>
                <a:gridCol w="1098796">
                  <a:extLst>
                    <a:ext uri="{9D8B030D-6E8A-4147-A177-3AD203B41FA5}">
                      <a16:colId xmlns:a16="http://schemas.microsoft.com/office/drawing/2014/main" val="1923538929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 </a:t>
                      </a:r>
                      <a:endParaRPr lang="tr-TR" sz="12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Name - Surname</a:t>
                      </a:r>
                      <a:endParaRPr lang="tr-TR" sz="12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Score</a:t>
                      </a:r>
                      <a:endParaRPr lang="tr-TR" sz="12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95058647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1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Yzeir Baku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87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635897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2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Patrick Sibale 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84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54518526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3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Hamdi Burak Usul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74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09851649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4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Kerem Gürler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66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47484300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5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Ümit YILMAZ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64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10811877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6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Enes Haluk Öztürk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59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15175709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7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Halil Ibrahim Bilgin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 dirty="0">
                          <a:effectLst/>
                        </a:rPr>
                        <a:t>52</a:t>
                      </a:r>
                      <a:endParaRPr lang="tr-TR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01001804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8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Melike Doğru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47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60308800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9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Abdullah Tahir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45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18175018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10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Mustafa Kemal Özdemir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39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7029870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11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Taha Yasin Mimarlar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38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6386514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12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Mansur Muaz Ekici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33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47798481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13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Ozan Karaali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31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0937170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14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Ahmet Sayıcı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30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7644738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15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Halit Boyar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30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66468028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16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Fatih Coşkun 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29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23293341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17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Muhammet Abdullah Soyturk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29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40143077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18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Bahadır Korumaz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28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56790798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19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Sena Çelebi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23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3077143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20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Hüseyin Fadullah Güngör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23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81028645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21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Mahsun ALTIN 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18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53244914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22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Alperen Çınar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10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2607374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23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Enes Kaçan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7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86824290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24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Veysel Karani Pehlivan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2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43370747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25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McDonald Chimzere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 dirty="0">
                          <a:effectLst/>
                        </a:rPr>
                        <a:t>2</a:t>
                      </a:r>
                      <a:endParaRPr lang="tr-TR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01163307"/>
                  </a:ext>
                </a:extLst>
              </a:tr>
            </a:tbl>
          </a:graphicData>
        </a:graphic>
      </p:graphicFrame>
      <p:graphicFrame>
        <p:nvGraphicFramePr>
          <p:cNvPr id="8" name="Chart 2">
            <a:extLst>
              <a:ext uri="{FF2B5EF4-FFF2-40B4-BE49-F238E27FC236}">
                <a16:creationId xmlns:a16="http://schemas.microsoft.com/office/drawing/2014/main" id="{0DA4290B-5D60-CA44-A548-4CCEF5253E8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65998656"/>
              </p:ext>
            </p:extLst>
          </p:nvPr>
        </p:nvGraphicFramePr>
        <p:xfrm>
          <a:off x="6456218" y="2106784"/>
          <a:ext cx="5391453" cy="3352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212121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1"/>
            <a:ext cx="12192000" cy="900544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298032" y="-177940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dirty="0">
                <a:solidFill>
                  <a:schemeClr val="lt1"/>
                </a:solidFill>
              </a:rPr>
              <a:t>Electrical Engineering</a:t>
            </a:r>
            <a:endParaRPr lang="en-US" dirty="0">
              <a:solidFill>
                <a:schemeClr val="lt1"/>
              </a:solidFill>
              <a:latin typeface="+mj-lt"/>
            </a:endParaRP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8032" y="1484835"/>
            <a:ext cx="110947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800" b="1" dirty="0"/>
          </a:p>
          <a:p>
            <a:endParaRPr lang="en-US" sz="1800" b="1" dirty="0"/>
          </a:p>
          <a:p>
            <a:r>
              <a:rPr lang="en-US" sz="1800" b="1" dirty="0"/>
              <a:t> </a:t>
            </a:r>
          </a:p>
        </p:txBody>
      </p:sp>
      <p:graphicFrame>
        <p:nvGraphicFramePr>
          <p:cNvPr id="5" name="Tablo 4">
            <a:extLst>
              <a:ext uri="{FF2B5EF4-FFF2-40B4-BE49-F238E27FC236}">
                <a16:creationId xmlns:a16="http://schemas.microsoft.com/office/drawing/2014/main" id="{718E3842-3645-0C40-9214-31D4508B88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238667"/>
              </p:ext>
            </p:extLst>
          </p:nvPr>
        </p:nvGraphicFramePr>
        <p:xfrm>
          <a:off x="128010" y="918249"/>
          <a:ext cx="5967990" cy="59184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4261">
                  <a:extLst>
                    <a:ext uri="{9D8B030D-6E8A-4147-A177-3AD203B41FA5}">
                      <a16:colId xmlns:a16="http://schemas.microsoft.com/office/drawing/2014/main" val="2581627904"/>
                    </a:ext>
                  </a:extLst>
                </a:gridCol>
                <a:gridCol w="4904787">
                  <a:extLst>
                    <a:ext uri="{9D8B030D-6E8A-4147-A177-3AD203B41FA5}">
                      <a16:colId xmlns:a16="http://schemas.microsoft.com/office/drawing/2014/main" val="795776688"/>
                    </a:ext>
                  </a:extLst>
                </a:gridCol>
                <a:gridCol w="688942">
                  <a:extLst>
                    <a:ext uri="{9D8B030D-6E8A-4147-A177-3AD203B41FA5}">
                      <a16:colId xmlns:a16="http://schemas.microsoft.com/office/drawing/2014/main" val="1426486734"/>
                    </a:ext>
                  </a:extLst>
                </a:gridCol>
              </a:tblGrid>
              <a:tr h="171481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 </a:t>
                      </a:r>
                      <a:endParaRPr lang="tr-TR" sz="12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Name - Surname</a:t>
                      </a:r>
                      <a:endParaRPr lang="tr-TR" sz="12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Score</a:t>
                      </a:r>
                      <a:endParaRPr lang="tr-TR" sz="12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3429266133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1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Ali Mohamed Ali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75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1846852924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2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Yahya Güneş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62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3424457819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3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Harun Çalışkan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61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478692662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4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Muhammet Furkan Nargül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61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4247072345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5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Burak Rüştü Duman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58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1843699614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6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Sayed Areeb Qadri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55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3001249289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7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Mehmet Can BOZ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54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971404138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8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Furkan Serper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49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1162518954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9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Burak Fatih ASLAN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46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936493530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10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Muratcan YAZICI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41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1580061906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11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Mustafa Yıldırım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 dirty="0">
                          <a:effectLst/>
                        </a:rPr>
                        <a:t>41</a:t>
                      </a:r>
                      <a:endParaRPr lang="tr-TR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1647487140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12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Huseyin Baydar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40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4160952212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13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MOHAMED FARAH ABDILAHI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37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1526963118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14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Ömer Faruk Demirci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32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2907361406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15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Melih Aslan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28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2751795547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16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Malek Hamid Ahmed Shahrah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23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1042513474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17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Halid ALABAY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 dirty="0">
                          <a:effectLst/>
                        </a:rPr>
                        <a:t>18</a:t>
                      </a:r>
                      <a:endParaRPr lang="tr-TR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1848597672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18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DHIA EL HAK DAAMOUCHE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17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1537679920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19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Osman SARAÇ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16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2193543688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20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Durmuş TORUNER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16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3645567315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21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ABDULLAH HAMDY HUSSEIN SOWILAH ASHOUR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10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3833312724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22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Rüstem AĞAOĞLU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10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1372115580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23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Ahmet Furkan Haçan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10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1493899844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24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Muhammed Salim Aksoy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7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3519242700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25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TALHA YILDIRIM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5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3016940948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26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Orhan Demirci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3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1957827588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27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Fatih Muhammed TUZTAŞI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2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925975229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28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Burak Bozaba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2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2255438498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29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ABDULLAH HAYIRLI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1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4014824721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30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Can Ramazan YILMAZ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 dirty="0">
                          <a:effectLst/>
                        </a:rPr>
                        <a:t>0</a:t>
                      </a:r>
                      <a:endParaRPr lang="tr-TR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2559728498"/>
                  </a:ext>
                </a:extLst>
              </a:tr>
            </a:tbl>
          </a:graphicData>
        </a:graphic>
      </p:graphicFrame>
      <p:graphicFrame>
        <p:nvGraphicFramePr>
          <p:cNvPr id="8" name="Chart 2">
            <a:extLst>
              <a:ext uri="{FF2B5EF4-FFF2-40B4-BE49-F238E27FC236}">
                <a16:creationId xmlns:a16="http://schemas.microsoft.com/office/drawing/2014/main" id="{955173D2-61E3-B64C-89B9-6D6922622A6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86060144"/>
              </p:ext>
            </p:extLst>
          </p:nvPr>
        </p:nvGraphicFramePr>
        <p:xfrm>
          <a:off x="6812280" y="2106784"/>
          <a:ext cx="5035391" cy="3352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295062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1"/>
            <a:ext cx="12192000" cy="900544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298032" y="-177940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dirty="0">
                <a:solidFill>
                  <a:schemeClr val="lt1"/>
                </a:solidFill>
              </a:rPr>
              <a:t>Industrial Engineering</a:t>
            </a:r>
            <a:endParaRPr lang="en-US" dirty="0">
              <a:solidFill>
                <a:schemeClr val="lt1"/>
              </a:solidFill>
              <a:latin typeface="+mj-lt"/>
            </a:endParaRP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8032" y="1484835"/>
            <a:ext cx="110947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800" b="1" dirty="0"/>
          </a:p>
          <a:p>
            <a:endParaRPr lang="en-US" sz="1800" b="1" dirty="0"/>
          </a:p>
          <a:p>
            <a:r>
              <a:rPr lang="en-US" sz="1800" b="1" dirty="0"/>
              <a:t> </a:t>
            </a:r>
          </a:p>
        </p:txBody>
      </p:sp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6E8B1258-A7ED-8842-A9F6-DC2C18A0FC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095888"/>
              </p:ext>
            </p:extLst>
          </p:nvPr>
        </p:nvGraphicFramePr>
        <p:xfrm>
          <a:off x="298032" y="939542"/>
          <a:ext cx="5932921" cy="59184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5182">
                  <a:extLst>
                    <a:ext uri="{9D8B030D-6E8A-4147-A177-3AD203B41FA5}">
                      <a16:colId xmlns:a16="http://schemas.microsoft.com/office/drawing/2014/main" val="3518184437"/>
                    </a:ext>
                  </a:extLst>
                </a:gridCol>
                <a:gridCol w="4180603">
                  <a:extLst>
                    <a:ext uri="{9D8B030D-6E8A-4147-A177-3AD203B41FA5}">
                      <a16:colId xmlns:a16="http://schemas.microsoft.com/office/drawing/2014/main" val="1856520951"/>
                    </a:ext>
                  </a:extLst>
                </a:gridCol>
                <a:gridCol w="1357136">
                  <a:extLst>
                    <a:ext uri="{9D8B030D-6E8A-4147-A177-3AD203B41FA5}">
                      <a16:colId xmlns:a16="http://schemas.microsoft.com/office/drawing/2014/main" val="2378404793"/>
                    </a:ext>
                  </a:extLst>
                </a:gridCol>
              </a:tblGrid>
              <a:tr h="171481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 </a:t>
                      </a:r>
                      <a:endParaRPr lang="tr-TR" sz="12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Name - Surname</a:t>
                      </a:r>
                      <a:endParaRPr lang="tr-TR" sz="12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Score</a:t>
                      </a:r>
                      <a:endParaRPr lang="tr-TR" sz="12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281148070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1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Sibel ALİM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 dirty="0">
                          <a:effectLst/>
                        </a:rPr>
                        <a:t>71</a:t>
                      </a:r>
                      <a:endParaRPr lang="tr-TR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2005251508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2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Serra Berşan Gengeç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 dirty="0">
                          <a:effectLst/>
                        </a:rPr>
                        <a:t>69</a:t>
                      </a:r>
                      <a:endParaRPr lang="tr-TR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1817823516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3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Muhammed Fatih Özer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 dirty="0">
                          <a:effectLst/>
                        </a:rPr>
                        <a:t>62</a:t>
                      </a:r>
                      <a:endParaRPr lang="tr-TR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985609521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4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Yakup Kapar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 dirty="0">
                          <a:effectLst/>
                        </a:rPr>
                        <a:t>55</a:t>
                      </a:r>
                      <a:endParaRPr lang="tr-TR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549843711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5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Omar Samak 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 dirty="0">
                          <a:effectLst/>
                        </a:rPr>
                        <a:t>49</a:t>
                      </a:r>
                      <a:endParaRPr lang="tr-TR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2364039526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6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Lütfiye Aykaç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 dirty="0">
                          <a:effectLst/>
                        </a:rPr>
                        <a:t>49</a:t>
                      </a:r>
                      <a:endParaRPr lang="tr-TR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1814622194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7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Osman Hassan Osman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 dirty="0">
                          <a:effectLst/>
                        </a:rPr>
                        <a:t>48</a:t>
                      </a:r>
                      <a:endParaRPr lang="tr-TR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3368751960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8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Fatih İNCE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 dirty="0">
                          <a:effectLst/>
                        </a:rPr>
                        <a:t>45</a:t>
                      </a:r>
                      <a:endParaRPr lang="tr-TR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1662544024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9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Aladdin Demirkan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 dirty="0">
                          <a:effectLst/>
                        </a:rPr>
                        <a:t>44</a:t>
                      </a:r>
                      <a:endParaRPr lang="tr-TR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1949958780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10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Sevde Ilgaz Kanalmaz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 dirty="0">
                          <a:effectLst/>
                        </a:rPr>
                        <a:t>37</a:t>
                      </a:r>
                      <a:endParaRPr lang="tr-TR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2288660851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11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Çağrı Gürbüz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 dirty="0">
                          <a:effectLst/>
                        </a:rPr>
                        <a:t>36</a:t>
                      </a:r>
                      <a:endParaRPr lang="tr-TR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1179290086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12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Zülfiye Derin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 dirty="0">
                          <a:effectLst/>
                        </a:rPr>
                        <a:t>35</a:t>
                      </a:r>
                      <a:endParaRPr lang="tr-TR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1546044389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13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Ayça Sarıkaya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33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3030193185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14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Hande DERİN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32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312472681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15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Şengül Timuray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31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2162091010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16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Merve Demirci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30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143688399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17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Zeynep Büşra DOĞAN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30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982081518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18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Cemre Nur YILMAZ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25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998519674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19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Sevde Zülal Uysal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25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3740509279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20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Ahmed Marwan Abdulhabeb AL-QERSHI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24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3682462315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21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Nükhet ARI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23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1859781193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22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Fatih Yasin Güner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22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2563783509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23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Muhammet Mustafa Öztürk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18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2797107588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24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Kübra Kurtoğlu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15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1549409036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25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Tenzile Yıldırım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10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2632058404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26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Enes Sedat ÇAĞLAR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10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3433048402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27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Rabia Işılak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9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1177789172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28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RIDVAN ŞAHİN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8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1023099719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29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Canan Aslı Altıok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2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3600872737"/>
                  </a:ext>
                </a:extLst>
              </a:tr>
              <a:tr h="139329"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>
                          <a:effectLst/>
                        </a:rPr>
                        <a:t>30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baseline="0">
                          <a:effectLst/>
                        </a:rPr>
                        <a:t>Hüseyin ALTINSOY</a:t>
                      </a:r>
                      <a:endParaRPr lang="tr-TR" sz="12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200" u="none" strike="noStrike" baseline="0" dirty="0">
                          <a:effectLst/>
                        </a:rPr>
                        <a:t>0</a:t>
                      </a:r>
                      <a:endParaRPr lang="tr-TR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38" marR="8038" marT="8038" marB="0" anchor="b"/>
                </a:tc>
                <a:extLst>
                  <a:ext uri="{0D108BD9-81ED-4DB2-BD59-A6C34878D82A}">
                    <a16:rowId xmlns:a16="http://schemas.microsoft.com/office/drawing/2014/main" val="3131293380"/>
                  </a:ext>
                </a:extLst>
              </a:tr>
            </a:tbl>
          </a:graphicData>
        </a:graphic>
      </p:graphicFrame>
      <p:graphicFrame>
        <p:nvGraphicFramePr>
          <p:cNvPr id="8" name="Chart 2">
            <a:extLst>
              <a:ext uri="{FF2B5EF4-FFF2-40B4-BE49-F238E27FC236}">
                <a16:creationId xmlns:a16="http://schemas.microsoft.com/office/drawing/2014/main" id="{EA0BE6D8-A227-6F48-8A53-95FC902A1E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30112423"/>
              </p:ext>
            </p:extLst>
          </p:nvPr>
        </p:nvGraphicFramePr>
        <p:xfrm>
          <a:off x="6664036" y="2201423"/>
          <a:ext cx="5391453" cy="3352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456519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1"/>
            <a:ext cx="12192000" cy="900544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298032" y="-177940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dirty="0">
                <a:solidFill>
                  <a:schemeClr val="lt1"/>
                </a:solidFill>
              </a:rPr>
              <a:t>Mechanical Engineering</a:t>
            </a:r>
            <a:endParaRPr lang="en-US" dirty="0">
              <a:solidFill>
                <a:schemeClr val="lt1"/>
              </a:solidFill>
              <a:latin typeface="+mj-lt"/>
            </a:endParaRP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8032" y="1484835"/>
            <a:ext cx="110947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800" b="1" dirty="0"/>
          </a:p>
          <a:p>
            <a:endParaRPr lang="en-US" sz="1800" b="1" dirty="0"/>
          </a:p>
          <a:p>
            <a:r>
              <a:rPr lang="en-US" sz="1800" b="1" dirty="0"/>
              <a:t> 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ADA2354E-30C4-CD4C-BA12-092FB906AB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9232858"/>
              </p:ext>
            </p:extLst>
          </p:nvPr>
        </p:nvGraphicFramePr>
        <p:xfrm>
          <a:off x="298032" y="910269"/>
          <a:ext cx="5320147" cy="59491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6356">
                  <a:extLst>
                    <a:ext uri="{9D8B030D-6E8A-4147-A177-3AD203B41FA5}">
                      <a16:colId xmlns:a16="http://schemas.microsoft.com/office/drawing/2014/main" val="2802764957"/>
                    </a:ext>
                  </a:extLst>
                </a:gridCol>
                <a:gridCol w="3296569">
                  <a:extLst>
                    <a:ext uri="{9D8B030D-6E8A-4147-A177-3AD203B41FA5}">
                      <a16:colId xmlns:a16="http://schemas.microsoft.com/office/drawing/2014/main" val="1870432725"/>
                    </a:ext>
                  </a:extLst>
                </a:gridCol>
                <a:gridCol w="1567222">
                  <a:extLst>
                    <a:ext uri="{9D8B030D-6E8A-4147-A177-3AD203B41FA5}">
                      <a16:colId xmlns:a16="http://schemas.microsoft.com/office/drawing/2014/main" val="1151874830"/>
                    </a:ext>
                  </a:extLst>
                </a:gridCol>
              </a:tblGrid>
              <a:tr h="169307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baseline="0">
                          <a:effectLst/>
                        </a:rPr>
                        <a:t> </a:t>
                      </a:r>
                      <a:endParaRPr lang="tr-TR" sz="11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baseline="0">
                          <a:effectLst/>
                        </a:rPr>
                        <a:t>Name - Surname</a:t>
                      </a:r>
                      <a:endParaRPr lang="tr-TR" sz="11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baseline="0">
                          <a:effectLst/>
                        </a:rPr>
                        <a:t>Score</a:t>
                      </a:r>
                      <a:endParaRPr lang="tr-TR" sz="11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34" marR="7334" marT="7334" marB="0" anchor="b"/>
                </a:tc>
                <a:extLst>
                  <a:ext uri="{0D108BD9-81ED-4DB2-BD59-A6C34878D82A}">
                    <a16:rowId xmlns:a16="http://schemas.microsoft.com/office/drawing/2014/main" val="3982872939"/>
                  </a:ext>
                </a:extLst>
              </a:tr>
              <a:tr h="139873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1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baseline="0">
                          <a:effectLst/>
                        </a:rPr>
                        <a:t>Khuzaima Jillani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82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extLst>
                  <a:ext uri="{0D108BD9-81ED-4DB2-BD59-A6C34878D82A}">
                    <a16:rowId xmlns:a16="http://schemas.microsoft.com/office/drawing/2014/main" val="4230280180"/>
                  </a:ext>
                </a:extLst>
              </a:tr>
              <a:tr h="139873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2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baseline="0">
                          <a:effectLst/>
                        </a:rPr>
                        <a:t>Bilge ÖKDEM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81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extLst>
                  <a:ext uri="{0D108BD9-81ED-4DB2-BD59-A6C34878D82A}">
                    <a16:rowId xmlns:a16="http://schemas.microsoft.com/office/drawing/2014/main" val="2517788604"/>
                  </a:ext>
                </a:extLst>
              </a:tr>
              <a:tr h="139873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3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baseline="0">
                          <a:effectLst/>
                        </a:rPr>
                        <a:t>Syed Faiz Ali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71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extLst>
                  <a:ext uri="{0D108BD9-81ED-4DB2-BD59-A6C34878D82A}">
                    <a16:rowId xmlns:a16="http://schemas.microsoft.com/office/drawing/2014/main" val="1982757478"/>
                  </a:ext>
                </a:extLst>
              </a:tr>
              <a:tr h="139873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4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baseline="0">
                          <a:effectLst/>
                        </a:rPr>
                        <a:t>Süleyman Çiçek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64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extLst>
                  <a:ext uri="{0D108BD9-81ED-4DB2-BD59-A6C34878D82A}">
                    <a16:rowId xmlns:a16="http://schemas.microsoft.com/office/drawing/2014/main" val="1344298014"/>
                  </a:ext>
                </a:extLst>
              </a:tr>
              <a:tr h="139873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5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baseline="0">
                          <a:effectLst/>
                        </a:rPr>
                        <a:t>Masud Malikli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 dirty="0">
                          <a:effectLst/>
                        </a:rPr>
                        <a:t>62</a:t>
                      </a:r>
                      <a:endParaRPr lang="tr-TR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extLst>
                  <a:ext uri="{0D108BD9-81ED-4DB2-BD59-A6C34878D82A}">
                    <a16:rowId xmlns:a16="http://schemas.microsoft.com/office/drawing/2014/main" val="1919351526"/>
                  </a:ext>
                </a:extLst>
              </a:tr>
              <a:tr h="139873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6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baseline="0">
                          <a:effectLst/>
                        </a:rPr>
                        <a:t>Ahmet Kılavuz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58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extLst>
                  <a:ext uri="{0D108BD9-81ED-4DB2-BD59-A6C34878D82A}">
                    <a16:rowId xmlns:a16="http://schemas.microsoft.com/office/drawing/2014/main" val="484952203"/>
                  </a:ext>
                </a:extLst>
              </a:tr>
              <a:tr h="139873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7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baseline="0">
                          <a:effectLst/>
                        </a:rPr>
                        <a:t>Abdülkadir Yılmaz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58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extLst>
                  <a:ext uri="{0D108BD9-81ED-4DB2-BD59-A6C34878D82A}">
                    <a16:rowId xmlns:a16="http://schemas.microsoft.com/office/drawing/2014/main" val="1486375561"/>
                  </a:ext>
                </a:extLst>
              </a:tr>
              <a:tr h="139873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8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baseline="0">
                          <a:effectLst/>
                        </a:rPr>
                        <a:t>Yasin Yılmaz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51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extLst>
                  <a:ext uri="{0D108BD9-81ED-4DB2-BD59-A6C34878D82A}">
                    <a16:rowId xmlns:a16="http://schemas.microsoft.com/office/drawing/2014/main" val="3883402581"/>
                  </a:ext>
                </a:extLst>
              </a:tr>
              <a:tr h="139873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9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baseline="0">
                          <a:effectLst/>
                        </a:rPr>
                        <a:t>Fasih Malik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49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extLst>
                  <a:ext uri="{0D108BD9-81ED-4DB2-BD59-A6C34878D82A}">
                    <a16:rowId xmlns:a16="http://schemas.microsoft.com/office/drawing/2014/main" val="3342576961"/>
                  </a:ext>
                </a:extLst>
              </a:tr>
              <a:tr h="139873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10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baseline="0">
                          <a:effectLst/>
                        </a:rPr>
                        <a:t>Can Yıldız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45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extLst>
                  <a:ext uri="{0D108BD9-81ED-4DB2-BD59-A6C34878D82A}">
                    <a16:rowId xmlns:a16="http://schemas.microsoft.com/office/drawing/2014/main" val="3320033197"/>
                  </a:ext>
                </a:extLst>
              </a:tr>
              <a:tr h="139873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11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baseline="0">
                          <a:effectLst/>
                        </a:rPr>
                        <a:t>Engin Can Öcan 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 dirty="0">
                          <a:effectLst/>
                        </a:rPr>
                        <a:t>45</a:t>
                      </a:r>
                      <a:endParaRPr lang="tr-TR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extLst>
                  <a:ext uri="{0D108BD9-81ED-4DB2-BD59-A6C34878D82A}">
                    <a16:rowId xmlns:a16="http://schemas.microsoft.com/office/drawing/2014/main" val="86397195"/>
                  </a:ext>
                </a:extLst>
              </a:tr>
              <a:tr h="139873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12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baseline="0">
                          <a:effectLst/>
                        </a:rPr>
                        <a:t>memiş özdeş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40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extLst>
                  <a:ext uri="{0D108BD9-81ED-4DB2-BD59-A6C34878D82A}">
                    <a16:rowId xmlns:a16="http://schemas.microsoft.com/office/drawing/2014/main" val="438027442"/>
                  </a:ext>
                </a:extLst>
              </a:tr>
              <a:tr h="139873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13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baseline="0">
                          <a:effectLst/>
                        </a:rPr>
                        <a:t>Mücahit Han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36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extLst>
                  <a:ext uri="{0D108BD9-81ED-4DB2-BD59-A6C34878D82A}">
                    <a16:rowId xmlns:a16="http://schemas.microsoft.com/office/drawing/2014/main" val="3716189524"/>
                  </a:ext>
                </a:extLst>
              </a:tr>
              <a:tr h="139873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14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baseline="0">
                          <a:effectLst/>
                        </a:rPr>
                        <a:t>AYŞE NUR BÜYÜKER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 dirty="0">
                          <a:effectLst/>
                        </a:rPr>
                        <a:t>33</a:t>
                      </a:r>
                      <a:endParaRPr lang="tr-TR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extLst>
                  <a:ext uri="{0D108BD9-81ED-4DB2-BD59-A6C34878D82A}">
                    <a16:rowId xmlns:a16="http://schemas.microsoft.com/office/drawing/2014/main" val="3367702858"/>
                  </a:ext>
                </a:extLst>
              </a:tr>
              <a:tr h="139873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15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baseline="0">
                          <a:effectLst/>
                        </a:rPr>
                        <a:t>Musa Kasım Ağca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 dirty="0">
                          <a:effectLst/>
                        </a:rPr>
                        <a:t>32</a:t>
                      </a:r>
                      <a:endParaRPr lang="tr-TR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extLst>
                  <a:ext uri="{0D108BD9-81ED-4DB2-BD59-A6C34878D82A}">
                    <a16:rowId xmlns:a16="http://schemas.microsoft.com/office/drawing/2014/main" val="4147015255"/>
                  </a:ext>
                </a:extLst>
              </a:tr>
              <a:tr h="139873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16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baseline="0">
                          <a:effectLst/>
                        </a:rPr>
                        <a:t>Cemil Faruk Yalçınkaya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 dirty="0">
                          <a:effectLst/>
                        </a:rPr>
                        <a:t>31</a:t>
                      </a:r>
                      <a:endParaRPr lang="tr-TR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extLst>
                  <a:ext uri="{0D108BD9-81ED-4DB2-BD59-A6C34878D82A}">
                    <a16:rowId xmlns:a16="http://schemas.microsoft.com/office/drawing/2014/main" val="2272653581"/>
                  </a:ext>
                </a:extLst>
              </a:tr>
              <a:tr h="139873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17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baseline="0">
                          <a:effectLst/>
                        </a:rPr>
                        <a:t>Ahmet safa aydoğdu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30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extLst>
                  <a:ext uri="{0D108BD9-81ED-4DB2-BD59-A6C34878D82A}">
                    <a16:rowId xmlns:a16="http://schemas.microsoft.com/office/drawing/2014/main" val="2341724194"/>
                  </a:ext>
                </a:extLst>
              </a:tr>
              <a:tr h="139873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18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baseline="0">
                          <a:effectLst/>
                        </a:rPr>
                        <a:t>Muhammet Mustafa Etik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29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extLst>
                  <a:ext uri="{0D108BD9-81ED-4DB2-BD59-A6C34878D82A}">
                    <a16:rowId xmlns:a16="http://schemas.microsoft.com/office/drawing/2014/main" val="593099610"/>
                  </a:ext>
                </a:extLst>
              </a:tr>
              <a:tr h="139873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19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baseline="0">
                          <a:effectLst/>
                        </a:rPr>
                        <a:t>Onur Metin Mertaslan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28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extLst>
                  <a:ext uri="{0D108BD9-81ED-4DB2-BD59-A6C34878D82A}">
                    <a16:rowId xmlns:a16="http://schemas.microsoft.com/office/drawing/2014/main" val="671847126"/>
                  </a:ext>
                </a:extLst>
              </a:tr>
              <a:tr h="139873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20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baseline="0">
                          <a:effectLst/>
                        </a:rPr>
                        <a:t>Cevher Yusuf İNAN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26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extLst>
                  <a:ext uri="{0D108BD9-81ED-4DB2-BD59-A6C34878D82A}">
                    <a16:rowId xmlns:a16="http://schemas.microsoft.com/office/drawing/2014/main" val="2684667029"/>
                  </a:ext>
                </a:extLst>
              </a:tr>
              <a:tr h="139873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21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baseline="0">
                          <a:effectLst/>
                        </a:rPr>
                        <a:t>Moaaz Safwa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23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extLst>
                  <a:ext uri="{0D108BD9-81ED-4DB2-BD59-A6C34878D82A}">
                    <a16:rowId xmlns:a16="http://schemas.microsoft.com/office/drawing/2014/main" val="3738688976"/>
                  </a:ext>
                </a:extLst>
              </a:tr>
              <a:tr h="139873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22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baseline="0">
                          <a:effectLst/>
                        </a:rPr>
                        <a:t>YUNUS CULFA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21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extLst>
                  <a:ext uri="{0D108BD9-81ED-4DB2-BD59-A6C34878D82A}">
                    <a16:rowId xmlns:a16="http://schemas.microsoft.com/office/drawing/2014/main" val="1755614143"/>
                  </a:ext>
                </a:extLst>
              </a:tr>
              <a:tr h="139873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23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baseline="0">
                          <a:effectLst/>
                        </a:rPr>
                        <a:t>Mehmet Kara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 dirty="0">
                          <a:effectLst/>
                        </a:rPr>
                        <a:t>20</a:t>
                      </a:r>
                      <a:endParaRPr lang="tr-TR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extLst>
                  <a:ext uri="{0D108BD9-81ED-4DB2-BD59-A6C34878D82A}">
                    <a16:rowId xmlns:a16="http://schemas.microsoft.com/office/drawing/2014/main" val="219897008"/>
                  </a:ext>
                </a:extLst>
              </a:tr>
              <a:tr h="139873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24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baseline="0">
                          <a:effectLst/>
                        </a:rPr>
                        <a:t>mehmet selman incesu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17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extLst>
                  <a:ext uri="{0D108BD9-81ED-4DB2-BD59-A6C34878D82A}">
                    <a16:rowId xmlns:a16="http://schemas.microsoft.com/office/drawing/2014/main" val="299480113"/>
                  </a:ext>
                </a:extLst>
              </a:tr>
              <a:tr h="139873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25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baseline="0">
                          <a:effectLst/>
                        </a:rPr>
                        <a:t>Furkan Çetinalp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15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extLst>
                  <a:ext uri="{0D108BD9-81ED-4DB2-BD59-A6C34878D82A}">
                    <a16:rowId xmlns:a16="http://schemas.microsoft.com/office/drawing/2014/main" val="3375425973"/>
                  </a:ext>
                </a:extLst>
              </a:tr>
              <a:tr h="139873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26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baseline="0">
                          <a:effectLst/>
                        </a:rPr>
                        <a:t>Ridvan Buyukcapar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14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extLst>
                  <a:ext uri="{0D108BD9-81ED-4DB2-BD59-A6C34878D82A}">
                    <a16:rowId xmlns:a16="http://schemas.microsoft.com/office/drawing/2014/main" val="1775950724"/>
                  </a:ext>
                </a:extLst>
              </a:tr>
              <a:tr h="139873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27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baseline="0">
                          <a:effectLst/>
                        </a:rPr>
                        <a:t>Ahmed Çağrı Sayın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13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extLst>
                  <a:ext uri="{0D108BD9-81ED-4DB2-BD59-A6C34878D82A}">
                    <a16:rowId xmlns:a16="http://schemas.microsoft.com/office/drawing/2014/main" val="2241510404"/>
                  </a:ext>
                </a:extLst>
              </a:tr>
              <a:tr h="139873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28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baseline="0">
                          <a:effectLst/>
                        </a:rPr>
                        <a:t>BAHRI ERKAM YAYLAMAZ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12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extLst>
                  <a:ext uri="{0D108BD9-81ED-4DB2-BD59-A6C34878D82A}">
                    <a16:rowId xmlns:a16="http://schemas.microsoft.com/office/drawing/2014/main" val="1956661645"/>
                  </a:ext>
                </a:extLst>
              </a:tr>
              <a:tr h="139873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29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baseline="0">
                          <a:effectLst/>
                        </a:rPr>
                        <a:t>Mehmet POLAT 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12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extLst>
                  <a:ext uri="{0D108BD9-81ED-4DB2-BD59-A6C34878D82A}">
                    <a16:rowId xmlns:a16="http://schemas.microsoft.com/office/drawing/2014/main" val="1931389973"/>
                  </a:ext>
                </a:extLst>
              </a:tr>
              <a:tr h="139873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30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baseline="0">
                          <a:effectLst/>
                        </a:rPr>
                        <a:t>Hina Najam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7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extLst>
                  <a:ext uri="{0D108BD9-81ED-4DB2-BD59-A6C34878D82A}">
                    <a16:rowId xmlns:a16="http://schemas.microsoft.com/office/drawing/2014/main" val="2675298705"/>
                  </a:ext>
                </a:extLst>
              </a:tr>
              <a:tr h="139873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31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baseline="0">
                          <a:effectLst/>
                        </a:rPr>
                        <a:t>Mahmut Alp EREN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5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extLst>
                  <a:ext uri="{0D108BD9-81ED-4DB2-BD59-A6C34878D82A}">
                    <a16:rowId xmlns:a16="http://schemas.microsoft.com/office/drawing/2014/main" val="2994570942"/>
                  </a:ext>
                </a:extLst>
              </a:tr>
              <a:tr h="139873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32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baseline="0">
                          <a:effectLst/>
                        </a:rPr>
                        <a:t>Zeki Çatlı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0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extLst>
                  <a:ext uri="{0D108BD9-81ED-4DB2-BD59-A6C34878D82A}">
                    <a16:rowId xmlns:a16="http://schemas.microsoft.com/office/drawing/2014/main" val="3441198590"/>
                  </a:ext>
                </a:extLst>
              </a:tr>
              <a:tr h="139873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>
                          <a:effectLst/>
                        </a:rPr>
                        <a:t>33</a:t>
                      </a:r>
                      <a:endParaRPr lang="tr-TR" sz="11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baseline="0" dirty="0">
                          <a:effectLst/>
                        </a:rPr>
                        <a:t>Rukiye DEMİR </a:t>
                      </a:r>
                      <a:endParaRPr lang="tr-TR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u="none" strike="noStrike" baseline="0" dirty="0">
                          <a:effectLst/>
                        </a:rPr>
                        <a:t>0</a:t>
                      </a:r>
                      <a:endParaRPr lang="tr-TR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34" marR="7334" marT="7334" marB="0" anchor="b"/>
                </a:tc>
                <a:extLst>
                  <a:ext uri="{0D108BD9-81ED-4DB2-BD59-A6C34878D82A}">
                    <a16:rowId xmlns:a16="http://schemas.microsoft.com/office/drawing/2014/main" val="3893466361"/>
                  </a:ext>
                </a:extLst>
              </a:tr>
            </a:tbl>
          </a:graphicData>
        </a:graphic>
      </p:graphicFrame>
      <p:graphicFrame>
        <p:nvGraphicFramePr>
          <p:cNvPr id="8" name="Chart 2">
            <a:extLst>
              <a:ext uri="{FF2B5EF4-FFF2-40B4-BE49-F238E27FC236}">
                <a16:creationId xmlns:a16="http://schemas.microsoft.com/office/drawing/2014/main" id="{64C6F16E-0EF0-8843-AB9A-45A870A5E9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77490313"/>
              </p:ext>
            </p:extLst>
          </p:nvPr>
        </p:nvGraphicFramePr>
        <p:xfrm>
          <a:off x="6456218" y="2106784"/>
          <a:ext cx="5391453" cy="3352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688762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298846" y="128535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dirty="0">
                <a:solidFill>
                  <a:schemeClr val="lt1"/>
                </a:solidFill>
              </a:rPr>
              <a:t>Molecular Biology</a:t>
            </a:r>
            <a:endParaRPr lang="en-US" dirty="0">
              <a:solidFill>
                <a:schemeClr val="lt1"/>
              </a:solidFill>
              <a:latin typeface="+mj-lt"/>
            </a:endParaRP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8032" y="1484835"/>
            <a:ext cx="110947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800" b="1" dirty="0"/>
          </a:p>
          <a:p>
            <a:endParaRPr lang="en-US" sz="1800" b="1" dirty="0"/>
          </a:p>
          <a:p>
            <a:r>
              <a:rPr lang="en-US" sz="1800" b="1" dirty="0"/>
              <a:t> </a:t>
            </a:r>
          </a:p>
        </p:txBody>
      </p:sp>
      <p:graphicFrame>
        <p:nvGraphicFramePr>
          <p:cNvPr id="5" name="Tablo 4">
            <a:extLst>
              <a:ext uri="{FF2B5EF4-FFF2-40B4-BE49-F238E27FC236}">
                <a16:creationId xmlns:a16="http://schemas.microsoft.com/office/drawing/2014/main" id="{75FF3722-95BD-0042-849D-23CB40BF7A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534820"/>
              </p:ext>
            </p:extLst>
          </p:nvPr>
        </p:nvGraphicFramePr>
        <p:xfrm>
          <a:off x="693916" y="2160863"/>
          <a:ext cx="4750920" cy="37965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1318">
                  <a:extLst>
                    <a:ext uri="{9D8B030D-6E8A-4147-A177-3AD203B41FA5}">
                      <a16:colId xmlns:a16="http://schemas.microsoft.com/office/drawing/2014/main" val="1207165087"/>
                    </a:ext>
                  </a:extLst>
                </a:gridCol>
                <a:gridCol w="2882706">
                  <a:extLst>
                    <a:ext uri="{9D8B030D-6E8A-4147-A177-3AD203B41FA5}">
                      <a16:colId xmlns:a16="http://schemas.microsoft.com/office/drawing/2014/main" val="1974998543"/>
                    </a:ext>
                  </a:extLst>
                </a:gridCol>
                <a:gridCol w="1446896">
                  <a:extLst>
                    <a:ext uri="{9D8B030D-6E8A-4147-A177-3AD203B41FA5}">
                      <a16:colId xmlns:a16="http://schemas.microsoft.com/office/drawing/2014/main" val="3260358474"/>
                    </a:ext>
                  </a:extLst>
                </a:gridCol>
              </a:tblGrid>
              <a:tr h="287893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 </a:t>
                      </a:r>
                      <a:endParaRPr lang="tr-TR" sz="14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Name - Surname</a:t>
                      </a:r>
                      <a:endParaRPr lang="tr-TR" sz="14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Score</a:t>
                      </a:r>
                      <a:endParaRPr lang="tr-TR" sz="14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81476243"/>
                  </a:ext>
                </a:extLst>
              </a:tr>
              <a:tr h="233913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1</a:t>
                      </a:r>
                      <a:endParaRPr lang="tr-TR" sz="14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Ghazi Al Ali</a:t>
                      </a:r>
                      <a:endParaRPr lang="tr-TR" sz="14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83</a:t>
                      </a:r>
                      <a:endParaRPr lang="tr-TR" sz="14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46374482"/>
                  </a:ext>
                </a:extLst>
              </a:tr>
              <a:tr h="233913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2</a:t>
                      </a:r>
                      <a:endParaRPr lang="tr-TR" sz="14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Ahsen KONAÇ</a:t>
                      </a:r>
                      <a:endParaRPr lang="tr-TR" sz="14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47</a:t>
                      </a:r>
                      <a:endParaRPr lang="tr-TR" sz="14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46907811"/>
                  </a:ext>
                </a:extLst>
              </a:tr>
              <a:tr h="233913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3</a:t>
                      </a:r>
                      <a:endParaRPr lang="tr-TR" sz="14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Hande Nur SAHIN</a:t>
                      </a:r>
                      <a:endParaRPr lang="tr-TR" sz="14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 dirty="0">
                          <a:effectLst/>
                        </a:rPr>
                        <a:t>41</a:t>
                      </a:r>
                      <a:endParaRPr lang="tr-TR" sz="14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27534148"/>
                  </a:ext>
                </a:extLst>
              </a:tr>
              <a:tr h="233913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4</a:t>
                      </a:r>
                      <a:endParaRPr lang="tr-TR" sz="14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 dirty="0">
                          <a:effectLst/>
                        </a:rPr>
                        <a:t>Fulya Mina Küçüktaş</a:t>
                      </a:r>
                      <a:endParaRPr lang="tr-TR" sz="14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41</a:t>
                      </a:r>
                      <a:endParaRPr lang="tr-TR" sz="14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27995008"/>
                  </a:ext>
                </a:extLst>
              </a:tr>
              <a:tr h="233913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5</a:t>
                      </a:r>
                      <a:endParaRPr lang="tr-TR" sz="14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Furkan Büyükgöl</a:t>
                      </a:r>
                      <a:endParaRPr lang="tr-TR" sz="14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39</a:t>
                      </a:r>
                      <a:endParaRPr lang="tr-TR" sz="14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17852948"/>
                  </a:ext>
                </a:extLst>
              </a:tr>
              <a:tr h="233913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6</a:t>
                      </a:r>
                      <a:endParaRPr lang="tr-TR" sz="14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Maham Khokhar </a:t>
                      </a:r>
                      <a:endParaRPr lang="tr-TR" sz="14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35</a:t>
                      </a:r>
                      <a:endParaRPr lang="tr-TR" sz="14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79053419"/>
                  </a:ext>
                </a:extLst>
              </a:tr>
              <a:tr h="233913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7</a:t>
                      </a:r>
                      <a:endParaRPr lang="tr-TR" sz="14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Batuhan Altay</a:t>
                      </a:r>
                      <a:endParaRPr lang="tr-TR" sz="14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31</a:t>
                      </a:r>
                      <a:endParaRPr lang="tr-TR" sz="14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09622169"/>
                  </a:ext>
                </a:extLst>
              </a:tr>
              <a:tr h="233913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8</a:t>
                      </a:r>
                      <a:endParaRPr lang="tr-TR" sz="14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Halenur Ayaydın</a:t>
                      </a:r>
                      <a:endParaRPr lang="tr-TR" sz="14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31</a:t>
                      </a:r>
                      <a:endParaRPr lang="tr-TR" sz="14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00435842"/>
                  </a:ext>
                </a:extLst>
              </a:tr>
              <a:tr h="233913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9</a:t>
                      </a:r>
                      <a:endParaRPr lang="tr-TR" sz="14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İrem Sultan Dilbaz</a:t>
                      </a:r>
                      <a:endParaRPr lang="tr-TR" sz="14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30</a:t>
                      </a:r>
                      <a:endParaRPr lang="tr-TR" sz="14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4107042"/>
                  </a:ext>
                </a:extLst>
              </a:tr>
              <a:tr h="233913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10</a:t>
                      </a:r>
                      <a:endParaRPr lang="tr-TR" sz="14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MHD. Wardan Hawa</a:t>
                      </a:r>
                      <a:endParaRPr lang="tr-TR" sz="14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26</a:t>
                      </a:r>
                      <a:endParaRPr lang="tr-TR" sz="14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71629533"/>
                  </a:ext>
                </a:extLst>
              </a:tr>
              <a:tr h="233913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11</a:t>
                      </a:r>
                      <a:endParaRPr lang="tr-TR" sz="14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Furkan M. Torun</a:t>
                      </a:r>
                      <a:endParaRPr lang="tr-TR" sz="14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 dirty="0">
                          <a:effectLst/>
                        </a:rPr>
                        <a:t>15</a:t>
                      </a:r>
                      <a:endParaRPr lang="tr-TR" sz="14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78294342"/>
                  </a:ext>
                </a:extLst>
              </a:tr>
              <a:tr h="233913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12</a:t>
                      </a:r>
                      <a:endParaRPr lang="tr-TR" sz="14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kardelen gökçen</a:t>
                      </a:r>
                      <a:endParaRPr lang="tr-TR" sz="14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15</a:t>
                      </a:r>
                      <a:endParaRPr lang="tr-TR" sz="14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55604344"/>
                  </a:ext>
                </a:extLst>
              </a:tr>
              <a:tr h="233913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13</a:t>
                      </a:r>
                      <a:endParaRPr lang="tr-TR" sz="14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Eda nur arslantaş</a:t>
                      </a:r>
                      <a:endParaRPr lang="tr-TR" sz="14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9</a:t>
                      </a:r>
                      <a:endParaRPr lang="tr-TR" sz="14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94960141"/>
                  </a:ext>
                </a:extLst>
              </a:tr>
              <a:tr h="233913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14</a:t>
                      </a:r>
                      <a:endParaRPr lang="tr-TR" sz="14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Ecem Metin </a:t>
                      </a:r>
                      <a:endParaRPr lang="tr-TR" sz="14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2</a:t>
                      </a:r>
                      <a:endParaRPr lang="tr-TR" sz="14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94278797"/>
                  </a:ext>
                </a:extLst>
              </a:tr>
              <a:tr h="233913"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>
                          <a:effectLst/>
                        </a:rPr>
                        <a:t>15</a:t>
                      </a:r>
                      <a:endParaRPr lang="tr-TR" sz="14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baseline="0">
                          <a:effectLst/>
                        </a:rPr>
                        <a:t>Didem BAYRAKTAROĞLU</a:t>
                      </a:r>
                      <a:endParaRPr lang="tr-TR" sz="14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u="none" strike="noStrike" baseline="0" dirty="0">
                          <a:effectLst/>
                        </a:rPr>
                        <a:t>2</a:t>
                      </a:r>
                      <a:endParaRPr lang="tr-TR" sz="14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46942955"/>
                  </a:ext>
                </a:extLst>
              </a:tr>
            </a:tbl>
          </a:graphicData>
        </a:graphic>
      </p:graphicFrame>
      <p:graphicFrame>
        <p:nvGraphicFramePr>
          <p:cNvPr id="8" name="Chart 2">
            <a:extLst>
              <a:ext uri="{FF2B5EF4-FFF2-40B4-BE49-F238E27FC236}">
                <a16:creationId xmlns:a16="http://schemas.microsoft.com/office/drawing/2014/main" id="{D3B9FB36-FCE3-6940-A675-B434AE59B5A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62638051"/>
              </p:ext>
            </p:extLst>
          </p:nvPr>
        </p:nvGraphicFramePr>
        <p:xfrm>
          <a:off x="6456218" y="2106784"/>
          <a:ext cx="5391453" cy="3352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937105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7" y="365125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>
                <a:solidFill>
                  <a:schemeClr val="lt1"/>
                </a:solidFill>
                <a:latin typeface="+mn-lt"/>
              </a:rPr>
              <a:t>What’s next?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2377" y="1689643"/>
            <a:ext cx="1148295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endParaRPr lang="en-US" sz="1800" b="1" dirty="0"/>
          </a:p>
          <a:p>
            <a:pPr marL="285750" indent="-285750">
              <a:buFont typeface="Arial"/>
              <a:buChar char="•"/>
            </a:pPr>
            <a:r>
              <a:rPr lang="en-US" sz="2400" b="1" dirty="0"/>
              <a:t>Next Call</a:t>
            </a:r>
          </a:p>
          <a:p>
            <a:endParaRPr lang="en-US" sz="2400" b="1" dirty="0"/>
          </a:p>
          <a:p>
            <a:pPr marL="285750" indent="-285750">
              <a:buFont typeface="Arial"/>
              <a:buChar char="•"/>
            </a:pPr>
            <a:r>
              <a:rPr lang="en-US" sz="2400" b="1" dirty="0"/>
              <a:t>Next Committee Meeting</a:t>
            </a:r>
          </a:p>
          <a:p>
            <a:endParaRPr lang="en-US" sz="2400" b="1" dirty="0"/>
          </a:p>
          <a:p>
            <a:endParaRPr lang="en-US" sz="2400" b="1" dirty="0"/>
          </a:p>
          <a:p>
            <a:pPr marL="285750" indent="-285750">
              <a:buFont typeface="Arial"/>
              <a:buChar char="•"/>
            </a:pPr>
            <a:endParaRPr lang="en-US" sz="2400" b="1" dirty="0"/>
          </a:p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761944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7" y="338603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>
                <a:solidFill>
                  <a:schemeClr val="lt1"/>
                </a:solidFill>
                <a:latin typeface="+mn-lt"/>
              </a:rPr>
              <a:t>Agenda Items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2377" y="2099350"/>
            <a:ext cx="10457940" cy="5425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endParaRPr lang="en-US" sz="2400" b="1" dirty="0"/>
          </a:p>
          <a:p>
            <a:pPr marL="285750" indent="-285750">
              <a:lnSpc>
                <a:spcPct val="140000"/>
              </a:lnSpc>
              <a:buFont typeface="Arial"/>
              <a:buChar char="•"/>
            </a:pPr>
            <a:r>
              <a:rPr lang="tr-TR" sz="2400" b="1" dirty="0" err="1"/>
              <a:t>Erasmus</a:t>
            </a:r>
            <a:r>
              <a:rPr lang="tr-TR" sz="2400" b="1" dirty="0"/>
              <a:t> </a:t>
            </a:r>
            <a:r>
              <a:rPr lang="tr-TR" sz="2400" b="1" dirty="0" err="1"/>
              <a:t>Staff</a:t>
            </a:r>
            <a:r>
              <a:rPr lang="tr-TR" sz="2400" b="1" dirty="0"/>
              <a:t> </a:t>
            </a:r>
            <a:r>
              <a:rPr lang="tr-TR" sz="2400" b="1" dirty="0" err="1"/>
              <a:t>Presentations</a:t>
            </a:r>
            <a:endParaRPr lang="tr-TR" sz="2400" b="1" dirty="0"/>
          </a:p>
          <a:p>
            <a:pPr marL="285750" indent="-285750">
              <a:lnSpc>
                <a:spcPct val="140000"/>
              </a:lnSpc>
              <a:buFont typeface="Arial"/>
              <a:buChar char="•"/>
            </a:pPr>
            <a:r>
              <a:rPr lang="tr-TR" sz="2400" b="1" dirty="0" err="1"/>
              <a:t>Erasmus</a:t>
            </a:r>
            <a:r>
              <a:rPr lang="tr-TR" sz="2400" b="1" dirty="0"/>
              <a:t> </a:t>
            </a:r>
            <a:r>
              <a:rPr lang="tr-TR" sz="2400" b="1" dirty="0" err="1"/>
              <a:t>Staff</a:t>
            </a:r>
            <a:r>
              <a:rPr lang="tr-TR" sz="2400" b="1" dirty="0"/>
              <a:t> Exchange </a:t>
            </a:r>
            <a:r>
              <a:rPr lang="tr-TR" sz="2400" b="1" dirty="0" err="1"/>
              <a:t>Selections</a:t>
            </a:r>
            <a:r>
              <a:rPr lang="tr-TR" sz="2400" b="1" dirty="0"/>
              <a:t> </a:t>
            </a:r>
          </a:p>
          <a:p>
            <a:pPr marL="285750" indent="-285750">
              <a:lnSpc>
                <a:spcPct val="140000"/>
              </a:lnSpc>
              <a:buFont typeface="Arial"/>
              <a:buChar char="•"/>
            </a:pPr>
            <a:r>
              <a:rPr lang="tr-TR" sz="2400" b="1" dirty="0" err="1"/>
              <a:t>Erasmus</a:t>
            </a:r>
            <a:r>
              <a:rPr lang="tr-TR" sz="2400" b="1" dirty="0"/>
              <a:t> </a:t>
            </a:r>
            <a:r>
              <a:rPr lang="tr-TR" sz="2400" b="1" dirty="0" err="1"/>
              <a:t>Student</a:t>
            </a:r>
            <a:r>
              <a:rPr lang="tr-TR" sz="2400" b="1" dirty="0"/>
              <a:t> Exchange 2019 (</a:t>
            </a:r>
            <a:r>
              <a:rPr lang="tr-TR" sz="2400" b="1" dirty="0" err="1"/>
              <a:t>new</a:t>
            </a:r>
            <a:r>
              <a:rPr lang="tr-TR" sz="2400" b="1" dirty="0"/>
              <a:t> </a:t>
            </a:r>
            <a:r>
              <a:rPr lang="tr-TR" sz="2400" b="1" dirty="0" err="1"/>
              <a:t>quotas</a:t>
            </a:r>
            <a:r>
              <a:rPr lang="tr-TR" sz="2400" b="1" dirty="0"/>
              <a:t> </a:t>
            </a:r>
            <a:r>
              <a:rPr lang="tr-TR" sz="2400" b="1" dirty="0" err="1"/>
              <a:t>and</a:t>
            </a:r>
            <a:r>
              <a:rPr lang="tr-TR" sz="2400" b="1" dirty="0"/>
              <a:t> </a:t>
            </a:r>
            <a:r>
              <a:rPr lang="tr-TR" sz="2400" b="1" dirty="0" err="1"/>
              <a:t>exam</a:t>
            </a:r>
            <a:r>
              <a:rPr lang="tr-TR" sz="2400" b="1" dirty="0"/>
              <a:t> </a:t>
            </a:r>
            <a:r>
              <a:rPr lang="tr-TR" sz="2400" b="1" dirty="0" err="1"/>
              <a:t>passing</a:t>
            </a:r>
            <a:r>
              <a:rPr lang="tr-TR" sz="2400" b="1" dirty="0"/>
              <a:t> </a:t>
            </a:r>
            <a:r>
              <a:rPr lang="tr-TR" sz="2400" b="1" dirty="0" err="1"/>
              <a:t>grade</a:t>
            </a:r>
            <a:r>
              <a:rPr lang="tr-TR" sz="2400" b="1" dirty="0"/>
              <a:t>, </a:t>
            </a:r>
            <a:r>
              <a:rPr lang="tr-TR" sz="2400" b="1" dirty="0" err="1"/>
              <a:t>selection</a:t>
            </a:r>
            <a:r>
              <a:rPr lang="tr-TR" sz="2400" b="1" dirty="0"/>
              <a:t> </a:t>
            </a:r>
            <a:r>
              <a:rPr lang="tr-TR" sz="2400" b="1" dirty="0" err="1"/>
              <a:t>criteria</a:t>
            </a:r>
            <a:r>
              <a:rPr lang="tr-TR" sz="2400" b="1" dirty="0"/>
              <a:t> </a:t>
            </a:r>
            <a:r>
              <a:rPr lang="tr-TR" sz="2400" b="1" dirty="0" err="1"/>
              <a:t>for</a:t>
            </a:r>
            <a:r>
              <a:rPr lang="tr-TR" sz="2400" b="1" dirty="0"/>
              <a:t> </a:t>
            </a:r>
            <a:r>
              <a:rPr lang="tr-TR" sz="2400" b="1" dirty="0" err="1"/>
              <a:t>study</a:t>
            </a:r>
            <a:r>
              <a:rPr lang="tr-TR" sz="2400" b="1" dirty="0"/>
              <a:t> </a:t>
            </a:r>
            <a:r>
              <a:rPr lang="tr-TR" sz="2400" b="1" dirty="0" err="1"/>
              <a:t>and</a:t>
            </a:r>
            <a:r>
              <a:rPr lang="tr-TR" sz="2400" b="1" dirty="0"/>
              <a:t> </a:t>
            </a:r>
            <a:r>
              <a:rPr lang="tr-TR" sz="2400" b="1" dirty="0" err="1"/>
              <a:t>internship</a:t>
            </a:r>
            <a:r>
              <a:rPr lang="tr-TR" sz="2400" b="1" dirty="0"/>
              <a:t> </a:t>
            </a:r>
            <a:r>
              <a:rPr lang="tr-TR" sz="2400" b="1" dirty="0" err="1"/>
              <a:t>mobility</a:t>
            </a:r>
            <a:r>
              <a:rPr lang="tr-TR" sz="2400" b="1" dirty="0"/>
              <a:t>)</a:t>
            </a:r>
          </a:p>
          <a:p>
            <a:pPr marL="285750" indent="-285750">
              <a:lnSpc>
                <a:spcPct val="140000"/>
              </a:lnSpc>
              <a:buFont typeface="Arial"/>
              <a:buChar char="•"/>
            </a:pPr>
            <a:r>
              <a:rPr lang="en-US" sz="2400" b="1" dirty="0"/>
              <a:t>Discussion on the next plans and meetings</a:t>
            </a:r>
            <a:endParaRPr lang="en-US" sz="2400" dirty="0"/>
          </a:p>
          <a:p>
            <a:pPr marL="285750" indent="-285750">
              <a:lnSpc>
                <a:spcPct val="140000"/>
              </a:lnSpc>
              <a:buFont typeface="Arial"/>
              <a:buChar char="•"/>
            </a:pPr>
            <a:endParaRPr lang="tr-TR" sz="2400" b="1" dirty="0"/>
          </a:p>
          <a:p>
            <a:br>
              <a:rPr lang="tr-TR" sz="2400" b="1" dirty="0"/>
            </a:br>
            <a:endParaRPr lang="en-US" sz="2400" b="1" dirty="0"/>
          </a:p>
          <a:p>
            <a:pPr>
              <a:lnSpc>
                <a:spcPct val="140000"/>
              </a:lnSpc>
            </a:pPr>
            <a:endParaRPr lang="en-US" sz="2400" b="1" dirty="0"/>
          </a:p>
          <a:p>
            <a:pPr>
              <a:lnSpc>
                <a:spcPct val="140000"/>
              </a:lnSpc>
            </a:pPr>
            <a:r>
              <a:rPr lang="en-US" sz="2400" b="1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641762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48833" y="-322321"/>
            <a:ext cx="11482957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800" dirty="0">
              <a:latin typeface="+mj-lt"/>
              <a:cs typeface="Avenir Black Oblique"/>
            </a:endParaRPr>
          </a:p>
          <a:p>
            <a:endParaRPr lang="tr-TR" sz="2800" dirty="0">
              <a:latin typeface="+mj-lt"/>
              <a:cs typeface="Avenir Black Oblique"/>
            </a:endParaRPr>
          </a:p>
          <a:p>
            <a:endParaRPr lang="tr-TR" sz="2800" b="1" dirty="0">
              <a:solidFill>
                <a:srgbClr val="800000"/>
              </a:solidFill>
              <a:latin typeface="+mj-lt"/>
              <a:cs typeface="Avenir Black Oblique"/>
            </a:endParaRPr>
          </a:p>
          <a:p>
            <a:endParaRPr lang="tr-TR" sz="1600" b="1" dirty="0">
              <a:latin typeface="+mj-lt"/>
              <a:cs typeface="Avenir Black Oblique"/>
            </a:endParaRPr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4800" b="1" dirty="0"/>
          </a:p>
          <a:p>
            <a:r>
              <a:rPr lang="en-US" sz="4800" b="1" dirty="0"/>
              <a:t> Thank you for your participation!</a:t>
            </a:r>
          </a:p>
        </p:txBody>
      </p:sp>
      <p:pic>
        <p:nvPicPr>
          <p:cNvPr id="7" name="Picture 6" descr="agu-erasmus-ofisi-logo.jp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2" r="68133"/>
          <a:stretch/>
        </p:blipFill>
        <p:spPr>
          <a:xfrm>
            <a:off x="0" y="1"/>
            <a:ext cx="1248833" cy="1404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2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6" y="189178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>
                <a:solidFill>
                  <a:schemeClr val="lt1"/>
                </a:solidFill>
                <a:latin typeface="+mj-lt"/>
              </a:rPr>
              <a:t>Staff </a:t>
            </a:r>
            <a:r>
              <a:rPr lang="en-US" dirty="0" err="1">
                <a:solidFill>
                  <a:schemeClr val="lt1"/>
                </a:solidFill>
                <a:latin typeface="+mj-lt"/>
              </a:rPr>
              <a:t>Mobilty@AGU</a:t>
            </a:r>
            <a:r>
              <a:rPr lang="en-US" dirty="0">
                <a:solidFill>
                  <a:schemeClr val="lt1"/>
                </a:solidFill>
                <a:latin typeface="+mj-lt"/>
              </a:rPr>
              <a:t> 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874983"/>
              </p:ext>
            </p:extLst>
          </p:nvPr>
        </p:nvGraphicFramePr>
        <p:xfrm>
          <a:off x="6095999" y="2321228"/>
          <a:ext cx="5014315" cy="3614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708325"/>
              </p:ext>
            </p:extLst>
          </p:nvPr>
        </p:nvGraphicFramePr>
        <p:xfrm>
          <a:off x="6538315" y="2059523"/>
          <a:ext cx="5013618" cy="3394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6"/>
          <a:srcRect t="21652"/>
          <a:stretch/>
        </p:blipFill>
        <p:spPr>
          <a:xfrm>
            <a:off x="1436797" y="1382371"/>
            <a:ext cx="9318401" cy="5475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71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5" y="238986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dirty="0">
                <a:solidFill>
                  <a:schemeClr val="lt1"/>
                </a:solidFill>
              </a:rPr>
              <a:t>Staff </a:t>
            </a:r>
            <a:r>
              <a:rPr lang="en-US" dirty="0" err="1">
                <a:solidFill>
                  <a:schemeClr val="lt1"/>
                </a:solidFill>
              </a:rPr>
              <a:t>Mobilty@AGU</a:t>
            </a:r>
            <a:r>
              <a:rPr lang="en-US" dirty="0">
                <a:solidFill>
                  <a:schemeClr val="lt1"/>
                </a:solidFill>
              </a:rPr>
              <a:t> </a:t>
            </a:r>
            <a:r>
              <a:rPr lang="en-US" dirty="0">
                <a:solidFill>
                  <a:schemeClr val="lt1"/>
                </a:solidFill>
                <a:latin typeface="+mn-lt"/>
              </a:rPr>
              <a:t>2018-2020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7159827"/>
              </p:ext>
            </p:extLst>
          </p:nvPr>
        </p:nvGraphicFramePr>
        <p:xfrm>
          <a:off x="1830396" y="1793864"/>
          <a:ext cx="8310285" cy="391434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7700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70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00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9692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Dates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8709">
                <a:tc>
                  <a:txBody>
                    <a:bodyPr/>
                    <a:lstStyle/>
                    <a:p>
                      <a:r>
                        <a:rPr lang="en-US" sz="3200" dirty="0"/>
                        <a:t>Teaching Mobility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ctr"/>
                      <a:r>
                        <a:rPr lang="en-US" sz="3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ctr"/>
                      <a:r>
                        <a:rPr lang="en-US" sz="3200" dirty="0"/>
                        <a:t>Until 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8709">
                <a:tc>
                  <a:txBody>
                    <a:bodyPr/>
                    <a:lstStyle/>
                    <a:p>
                      <a:r>
                        <a:rPr lang="en-US" sz="3200" dirty="0"/>
                        <a:t>Training Mobility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ctr"/>
                      <a:r>
                        <a:rPr lang="en-US" sz="3200" dirty="0"/>
                        <a:t>2+1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ctr"/>
                      <a:r>
                        <a:rPr lang="en-US" sz="3200" dirty="0"/>
                        <a:t>Until 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7172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148879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7" y="-176821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>
                <a:solidFill>
                  <a:schemeClr val="lt1"/>
                </a:solidFill>
                <a:latin typeface="+mn-lt"/>
              </a:rPr>
              <a:t>New Applications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2375" y="1688429"/>
            <a:ext cx="1106341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r>
              <a:rPr lang="en-US" sz="1800" b="1" dirty="0"/>
              <a:t>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3259185"/>
              </p:ext>
            </p:extLst>
          </p:nvPr>
        </p:nvGraphicFramePr>
        <p:xfrm>
          <a:off x="284845" y="1325700"/>
          <a:ext cx="11430945" cy="549874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749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84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9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72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682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924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305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17864">
                <a:tc>
                  <a:txBody>
                    <a:bodyPr/>
                    <a:lstStyle/>
                    <a:p>
                      <a:r>
                        <a:rPr lang="en-US" sz="1600" b="1" dirty="0"/>
                        <a:t>Name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Department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Experience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Institution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Dates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Mobility 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9781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Elif</a:t>
                      </a:r>
                      <a:r>
                        <a:rPr lang="en-US" sz="1600" b="1" dirty="0"/>
                        <a:t> </a:t>
                      </a:r>
                      <a:r>
                        <a:rPr lang="en-US" sz="1600" b="1" dirty="0" err="1"/>
                        <a:t>Bengü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Educational Sciences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2,5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Spain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b="1" i="0" u="none" strike="noStrike" cap="none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Create</a:t>
                      </a:r>
                      <a:r>
                        <a:rPr lang="tr-TR" sz="16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tr-TR" sz="1600" b="1" i="0" u="none" strike="noStrike" cap="none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the</a:t>
                      </a:r>
                      <a:r>
                        <a:rPr lang="tr-TR" sz="16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tr-TR" sz="1600" b="1" i="0" u="none" strike="noStrike" cap="none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future</a:t>
                      </a:r>
                      <a:r>
                        <a:rPr lang="tr-TR" sz="16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tr-TR" sz="1600" b="1" i="0" u="none" strike="noStrike" cap="none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leaders</a:t>
                      </a:r>
                      <a:r>
                        <a:rPr lang="tr-TR" sz="16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&amp; </a:t>
                      </a:r>
                      <a:r>
                        <a:rPr lang="tr-TR" sz="1600" b="1" i="0" u="none" strike="noStrike" cap="none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innovators</a:t>
                      </a:r>
                      <a:r>
                        <a:rPr lang="tr-TR" sz="16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in </a:t>
                      </a:r>
                      <a:r>
                        <a:rPr lang="tr-TR" sz="1600" b="1" i="0" u="none" strike="noStrike" cap="none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the</a:t>
                      </a:r>
                      <a:r>
                        <a:rPr lang="tr-TR" sz="16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tr-TR" sz="1600" b="1" i="0" u="none" strike="noStrike" cap="none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classroom</a:t>
                      </a:r>
                      <a:r>
                        <a:rPr lang="tr-TR" sz="16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(CLIC) </a:t>
                      </a:r>
                      <a:endParaRPr lang="en-US" sz="16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22-26 April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Training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1644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Uğur</a:t>
                      </a:r>
                      <a:r>
                        <a:rPr lang="en-US" sz="1600" b="1" dirty="0"/>
                        <a:t> </a:t>
                      </a:r>
                      <a:r>
                        <a:rPr lang="en-US" sz="1600" b="1" dirty="0" err="1"/>
                        <a:t>Doğan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Educational Sciences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4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Czech Republic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ITC-International TEFL Certificate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15-19 July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Training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9054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Betül</a:t>
                      </a:r>
                      <a:r>
                        <a:rPr lang="en-US" sz="1600" b="1" dirty="0"/>
                        <a:t> </a:t>
                      </a:r>
                      <a:r>
                        <a:rPr lang="en-US" sz="1600" b="1" dirty="0" err="1"/>
                        <a:t>Kayışoğlu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Industrial Engineering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5,5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NATCOR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9-13 September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Training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4104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Hakan</a:t>
                      </a:r>
                      <a:r>
                        <a:rPr lang="en-US" sz="1600" b="1" dirty="0"/>
                        <a:t> </a:t>
                      </a:r>
                      <a:r>
                        <a:rPr lang="en-US" sz="1600" b="1" dirty="0" err="1"/>
                        <a:t>Gover</a:t>
                      </a:r>
                      <a:r>
                        <a:rPr lang="en-US" sz="1600" b="1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AGU Language School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7,5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PMS Plus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14-20 July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Training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3395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Fatih</a:t>
                      </a:r>
                      <a:r>
                        <a:rPr lang="en-US" sz="1600" b="1" dirty="0"/>
                        <a:t> </a:t>
                      </a:r>
                      <a:r>
                        <a:rPr lang="en-US" sz="1600" b="1" dirty="0" err="1"/>
                        <a:t>Yalçın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AGU Language School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7,5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ITC-International TEFL Certificate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5-7 August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Training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3395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Emeric</a:t>
                      </a:r>
                      <a:r>
                        <a:rPr lang="en-US" sz="1600" b="1" dirty="0"/>
                        <a:t> </a:t>
                      </a:r>
                      <a:r>
                        <a:rPr lang="en-US" sz="1600" b="1" dirty="0" err="1"/>
                        <a:t>Abrignani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International Office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5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Estonia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/>
                        <a:t>Tallin</a:t>
                      </a:r>
                      <a:r>
                        <a:rPr lang="en-US" sz="1600" b="1" dirty="0"/>
                        <a:t> University of Technology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6-9 May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Training</a:t>
                      </a:r>
                    </a:p>
                    <a:p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2460998"/>
                  </a:ext>
                </a:extLst>
              </a:tr>
              <a:tr h="879781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Burak</a:t>
                      </a:r>
                      <a:r>
                        <a:rPr lang="en-US" sz="1600" b="1" dirty="0"/>
                        <a:t> Bal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Mechanical Engineering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2,5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Lithuania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Kaunas University of Technology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29 April-3 May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Teaching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2660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7" y="365125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>
                <a:solidFill>
                  <a:schemeClr val="lt1"/>
                </a:solidFill>
                <a:latin typeface="+mn-lt"/>
              </a:rPr>
              <a:t>New Applications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3824" y="2187928"/>
            <a:ext cx="9884352" cy="4670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583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7" y="365125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 err="1">
                <a:solidFill>
                  <a:schemeClr val="lt1"/>
                </a:solidFill>
                <a:latin typeface="+mn-lt"/>
              </a:rPr>
              <a:t>Erasmus@AGU</a:t>
            </a:r>
            <a:r>
              <a:rPr lang="en-US" dirty="0">
                <a:solidFill>
                  <a:schemeClr val="lt1"/>
                </a:solidFill>
                <a:latin typeface="+mn-lt"/>
              </a:rPr>
              <a:t> 2018-2020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2375" y="1688429"/>
            <a:ext cx="11063415" cy="7171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800000"/>
                </a:solidFill>
              </a:rPr>
              <a:t>Criteria for staff mobility:</a:t>
            </a:r>
            <a:r>
              <a:rPr lang="en-US" sz="1800" b="1" dirty="0"/>
              <a:t> </a:t>
            </a:r>
          </a:p>
          <a:p>
            <a:r>
              <a:rPr lang="en-US" sz="1800" b="1" dirty="0"/>
              <a:t> </a:t>
            </a: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At least one year of work experience at AGU: + 5 points</a:t>
            </a:r>
          </a:p>
          <a:p>
            <a:pPr lvl="0"/>
            <a:endParaRPr lang="tr-TR" sz="1800" b="1" dirty="0">
              <a:latin typeface="+mj-lt"/>
              <a:cs typeface="Avenir Black Oblique"/>
            </a:endParaRP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For each extra year of work experience at AGU: + 5 points</a:t>
            </a:r>
          </a:p>
          <a:p>
            <a:pPr lvl="0"/>
            <a:endParaRPr lang="tr-TR" sz="1800" b="1" dirty="0">
              <a:latin typeface="+mj-lt"/>
              <a:cs typeface="Avenir Black Oblique"/>
            </a:endParaRP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Currently, Erasmus Department Coordinator/Assistant: +10 points</a:t>
            </a:r>
          </a:p>
          <a:p>
            <a:pPr lvl="0"/>
            <a:endParaRPr lang="tr-TR" sz="1800" b="1" dirty="0">
              <a:latin typeface="+mj-lt"/>
              <a:cs typeface="Avenir Black Oblique"/>
            </a:endParaRP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Previous Erasmus Department Coordinator/Assistant: + 5 points</a:t>
            </a:r>
          </a:p>
          <a:p>
            <a:pPr lvl="0"/>
            <a:endParaRPr lang="tr-TR" sz="1800" b="1" dirty="0">
              <a:latin typeface="+mj-lt"/>
              <a:cs typeface="Avenir Black Oblique"/>
            </a:endParaRP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First time Erasmus applicant: +30 points</a:t>
            </a:r>
          </a:p>
          <a:p>
            <a:pPr lvl="0"/>
            <a:endParaRPr lang="tr-TR" sz="1800" b="1" dirty="0">
              <a:latin typeface="+mj-lt"/>
              <a:cs typeface="Avenir Black Oblique"/>
            </a:endParaRP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Academic personnel of Faculties/Schools with Ph.D. Titles: +30 points</a:t>
            </a:r>
          </a:p>
          <a:p>
            <a:pPr lvl="0"/>
            <a:endParaRPr lang="tr-TR" sz="1800" b="1" dirty="0">
              <a:latin typeface="+mj-lt"/>
              <a:cs typeface="Avenir Black Oblique"/>
            </a:endParaRP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Support academic personnel of Faculties/Schools with M.Sc./M.A  Titles: +20 points</a:t>
            </a:r>
          </a:p>
          <a:p>
            <a:pPr lvl="0"/>
            <a:endParaRPr lang="tr-TR" sz="1800" b="1" dirty="0">
              <a:latin typeface="+mj-lt"/>
              <a:cs typeface="Avenir Black Oblique"/>
            </a:endParaRP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Support academic personnel of Faculties/Schools with B.Sc./B.A  Titles: +10 points</a:t>
            </a:r>
            <a:endParaRPr lang="tr-TR" sz="1800" b="1" dirty="0">
              <a:latin typeface="+mj-lt"/>
              <a:cs typeface="Avenir Black Oblique"/>
            </a:endParaRPr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r>
              <a:rPr lang="en-US" sz="18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92439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7" y="365125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 err="1">
                <a:solidFill>
                  <a:schemeClr val="lt1"/>
                </a:solidFill>
                <a:latin typeface="+mn-lt"/>
              </a:rPr>
              <a:t>Erasmus@AGU</a:t>
            </a:r>
            <a:r>
              <a:rPr lang="en-US" dirty="0">
                <a:solidFill>
                  <a:schemeClr val="lt1"/>
                </a:solidFill>
                <a:latin typeface="+mn-lt"/>
              </a:rPr>
              <a:t> 2018-2020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32833" y="1356301"/>
            <a:ext cx="11482957" cy="7694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800000"/>
                </a:solidFill>
              </a:rPr>
              <a:t>Criteria for staff mobility:</a:t>
            </a:r>
            <a:r>
              <a:rPr lang="en-US" sz="1800" b="1" dirty="0"/>
              <a:t> </a:t>
            </a:r>
          </a:p>
          <a:p>
            <a:r>
              <a:rPr lang="en-US" sz="1800" b="1" dirty="0"/>
              <a:t> </a:t>
            </a:r>
          </a:p>
          <a:p>
            <a:pPr lvl="0"/>
            <a:r>
              <a:rPr lang="en-US" sz="1600" b="1" dirty="0">
                <a:latin typeface="+mj-lt"/>
                <a:cs typeface="Avenir Black Oblique"/>
              </a:rPr>
              <a:t>Language Level 1 : + 40 points for KPDS/YDS .GE. 90, TOEFL IBT .GE. 108    </a:t>
            </a:r>
            <a:endParaRPr lang="tr-TR" sz="1600" b="1" dirty="0">
              <a:latin typeface="+mj-lt"/>
              <a:cs typeface="Avenir Black Oblique"/>
            </a:endParaRPr>
          </a:p>
          <a:p>
            <a:r>
              <a:rPr lang="en-US" sz="1600" b="1" dirty="0">
                <a:latin typeface="+mj-lt"/>
                <a:cs typeface="Avenir Black Oblique"/>
              </a:rPr>
              <a:t>Language Level 2 : + 30 points for KPDS/YDS .GE. 80, TOEFL IBT .GE. 96   </a:t>
            </a:r>
            <a:endParaRPr lang="tr-TR" sz="1600" b="1" dirty="0">
              <a:latin typeface="+mj-lt"/>
              <a:cs typeface="Avenir Black Oblique"/>
            </a:endParaRPr>
          </a:p>
          <a:p>
            <a:r>
              <a:rPr lang="en-US" sz="1600" b="1" dirty="0">
                <a:latin typeface="+mj-lt"/>
                <a:cs typeface="Avenir Black Oblique"/>
              </a:rPr>
              <a:t>Language Level 3 : + 20 points for KPDS/YDS .GE. 70, TOEFL IBT .GE. 84  </a:t>
            </a:r>
            <a:endParaRPr lang="tr-TR" sz="1600" b="1" dirty="0">
              <a:latin typeface="+mj-lt"/>
              <a:cs typeface="Avenir Black Oblique"/>
            </a:endParaRPr>
          </a:p>
          <a:p>
            <a:r>
              <a:rPr lang="en-US" sz="1600" b="1" dirty="0">
                <a:latin typeface="+mj-lt"/>
                <a:cs typeface="Avenir Black Oblique"/>
              </a:rPr>
              <a:t>Language Level 4 : + 10 points for KPDS/YDS .GE. 60, TOEFL IBT .GE. 72</a:t>
            </a:r>
          </a:p>
          <a:p>
            <a:endParaRPr lang="tr-TR" sz="1600" b="1" dirty="0">
              <a:latin typeface="+mj-lt"/>
              <a:cs typeface="Avenir Black Oblique"/>
            </a:endParaRPr>
          </a:p>
          <a:p>
            <a:r>
              <a:rPr lang="en-US" sz="1600" b="1" dirty="0">
                <a:latin typeface="+mj-lt"/>
                <a:cs typeface="Avenir Black Oblique"/>
              </a:rPr>
              <a:t>Here .GE. stands for “Greater than or Equal to”.  One can get a Language Point from only one of the Language Levels. </a:t>
            </a:r>
          </a:p>
          <a:p>
            <a:r>
              <a:rPr lang="en-US" sz="1600" b="1" dirty="0">
                <a:latin typeface="+mj-lt"/>
                <a:cs typeface="Avenir Black Oblique"/>
              </a:rPr>
              <a:t> </a:t>
            </a:r>
            <a:endParaRPr lang="tr-TR" sz="1600" b="1" dirty="0">
              <a:latin typeface="+mj-lt"/>
              <a:cs typeface="Avenir Black Oblique"/>
            </a:endParaRPr>
          </a:p>
          <a:p>
            <a:pPr lvl="0"/>
            <a:r>
              <a:rPr lang="en-US" sz="1600" b="1" dirty="0">
                <a:latin typeface="+mj-lt"/>
                <a:cs typeface="Avenir Black Oblique"/>
              </a:rPr>
              <a:t>For presentation proposals that introduces the research activities, their budgets and the project based RA scholarships at AGU:  +10 points</a:t>
            </a:r>
          </a:p>
          <a:p>
            <a:pPr lvl="0"/>
            <a:endParaRPr lang="tr-TR" sz="1600" b="1" dirty="0">
              <a:latin typeface="+mj-lt"/>
              <a:cs typeface="Avenir Black Oblique"/>
            </a:endParaRPr>
          </a:p>
          <a:p>
            <a:pPr lvl="0"/>
            <a:r>
              <a:rPr lang="en-US" sz="1600" b="1" dirty="0">
                <a:latin typeface="+mj-lt"/>
                <a:cs typeface="Avenir Black Oblique"/>
              </a:rPr>
              <a:t>For presentation proposals that promotes the joint research collaborations between the two institutions:  +10 points</a:t>
            </a:r>
          </a:p>
          <a:p>
            <a:pPr lvl="0"/>
            <a:endParaRPr lang="tr-TR" sz="1600" b="1" dirty="0">
              <a:latin typeface="+mj-lt"/>
              <a:cs typeface="Avenir Black Oblique"/>
            </a:endParaRPr>
          </a:p>
          <a:p>
            <a:pPr lvl="0"/>
            <a:r>
              <a:rPr lang="en-US" sz="1600" b="1" dirty="0">
                <a:latin typeface="+mj-lt"/>
                <a:cs typeface="Avenir Black Oblique"/>
              </a:rPr>
              <a:t>For presentation proposals that promotes graduate studies at AGU for candidate grad students:  +10 points</a:t>
            </a:r>
          </a:p>
          <a:p>
            <a:pPr lvl="0"/>
            <a:endParaRPr lang="tr-TR" sz="1600" b="1" dirty="0">
              <a:latin typeface="+mj-lt"/>
              <a:cs typeface="Avenir Black Oblique"/>
            </a:endParaRPr>
          </a:p>
          <a:p>
            <a:pPr lvl="0"/>
            <a:r>
              <a:rPr lang="en-US" sz="1600" b="1" dirty="0">
                <a:latin typeface="+mj-lt"/>
                <a:cs typeface="Avenir Black Oblique"/>
              </a:rPr>
              <a:t>For presentation proposals that promotes academic exchange activities between the two institutions:  +10 points</a:t>
            </a:r>
          </a:p>
          <a:p>
            <a:pPr lvl="0"/>
            <a:endParaRPr lang="tr-TR" sz="1600" b="1" dirty="0">
              <a:latin typeface="+mj-lt"/>
              <a:cs typeface="Avenir Black Oblique"/>
            </a:endParaRPr>
          </a:p>
          <a:p>
            <a:pPr lvl="0"/>
            <a:r>
              <a:rPr lang="en-US" sz="1600" b="1" dirty="0">
                <a:latin typeface="+mj-lt"/>
                <a:cs typeface="Avenir Black Oblique"/>
              </a:rPr>
              <a:t>For presentation proposals that promotes undergrad and grad student exchange activities between the two institutions:  +10 points</a:t>
            </a:r>
            <a:endParaRPr lang="tr-TR" sz="1600" b="1" dirty="0">
              <a:latin typeface="+mj-lt"/>
              <a:cs typeface="Avenir Black Oblique"/>
            </a:endParaRPr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r>
              <a:rPr lang="en-US" sz="18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43109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5" y="208944"/>
            <a:ext cx="11816715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 err="1">
                <a:solidFill>
                  <a:schemeClr val="lt1"/>
                </a:solidFill>
                <a:latin typeface="+mn-lt"/>
              </a:rPr>
              <a:t>Erasmus@AGU</a:t>
            </a:r>
            <a:r>
              <a:rPr lang="en-US" dirty="0">
                <a:solidFill>
                  <a:schemeClr val="lt1"/>
                </a:solidFill>
                <a:latin typeface="+mn-lt"/>
              </a:rPr>
              <a:t> 2018-2020 Student Mobility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9379706"/>
              </p:ext>
            </p:extLst>
          </p:nvPr>
        </p:nvGraphicFramePr>
        <p:xfrm>
          <a:off x="5595574" y="1950883"/>
          <a:ext cx="5798044" cy="3984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85198" y="1899980"/>
            <a:ext cx="571080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endParaRPr lang="en-US" sz="1800" b="1" dirty="0"/>
          </a:p>
          <a:p>
            <a:pPr marL="285750" indent="-285750">
              <a:buFont typeface="Arial"/>
              <a:buChar char="•"/>
            </a:pPr>
            <a:r>
              <a:rPr lang="en-US" sz="1800" b="1" dirty="0"/>
              <a:t>Minimum passing score for the English Proficiency Exam?</a:t>
            </a:r>
          </a:p>
          <a:p>
            <a:endParaRPr lang="en-US" sz="1800" b="1" dirty="0"/>
          </a:p>
          <a:p>
            <a:pPr marL="285750" lvl="3" indent="-285750">
              <a:buFont typeface="Courier New"/>
              <a:buChar char="o"/>
            </a:pPr>
            <a:r>
              <a:rPr lang="en-US" sz="1800" b="1" dirty="0"/>
              <a:t>21 study mobility (9 departments)</a:t>
            </a:r>
          </a:p>
          <a:p>
            <a:pPr marL="285750" lvl="3" indent="-285750">
              <a:buFont typeface="Courier New"/>
              <a:buChar char="o"/>
            </a:pPr>
            <a:r>
              <a:rPr lang="en-US" sz="1800" b="1" dirty="0"/>
              <a:t>22 internship mobility </a:t>
            </a:r>
          </a:p>
          <a:p>
            <a:pPr marL="285750" lvl="3" indent="-285750">
              <a:buFont typeface="Courier New"/>
              <a:buChar char="o"/>
            </a:pPr>
            <a:r>
              <a:rPr lang="en-US" sz="1800" b="1" dirty="0"/>
              <a:t>9 internship </a:t>
            </a:r>
            <a:r>
              <a:rPr lang="en-US" sz="1800" b="1" dirty="0" err="1"/>
              <a:t>Erasmustern</a:t>
            </a:r>
            <a:endParaRPr lang="en-US" sz="1800" b="1" dirty="0"/>
          </a:p>
          <a:p>
            <a:pPr marL="285750" lvl="3" indent="-285750">
              <a:buFont typeface="Courier New"/>
              <a:buChar char="o"/>
            </a:pPr>
            <a:endParaRPr lang="en-US" sz="1800" b="1" dirty="0"/>
          </a:p>
          <a:p>
            <a:pPr lvl="3"/>
            <a:r>
              <a:rPr lang="en-US" sz="1800" b="1" dirty="0"/>
              <a:t>	UNTIL 2020</a:t>
            </a:r>
          </a:p>
          <a:p>
            <a:pPr lvl="3"/>
            <a:endParaRPr lang="en-US" sz="1800" b="1" dirty="0"/>
          </a:p>
          <a:p>
            <a:pPr marL="285750" lvl="3" indent="-285750">
              <a:buFont typeface="Arial"/>
              <a:buChar char="•"/>
            </a:pPr>
            <a:r>
              <a:rPr lang="en-US" sz="1800" b="1" dirty="0"/>
              <a:t>Quota distribution between the departments?</a:t>
            </a:r>
          </a:p>
          <a:p>
            <a:pPr lvl="3"/>
            <a:endParaRPr lang="en-US" sz="1800" b="1" dirty="0"/>
          </a:p>
          <a:p>
            <a:pPr lvl="3"/>
            <a:endParaRPr lang="en-US" sz="1800" b="1" dirty="0"/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681860190"/>
              </p:ext>
            </p:extLst>
          </p:nvPr>
        </p:nvGraphicFramePr>
        <p:xfrm>
          <a:off x="6370684" y="1534644"/>
          <a:ext cx="5022934" cy="4954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134932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Arial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Arial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Arial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7377</TotalTime>
  <Words>1322</Words>
  <Application>Microsoft Macintosh PowerPoint</Application>
  <PresentationFormat>Geniş ekran</PresentationFormat>
  <Paragraphs>943</Paragraphs>
  <Slides>20</Slides>
  <Notes>20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5" baseType="lpstr">
      <vt:lpstr>Calibri</vt:lpstr>
      <vt:lpstr>Arial</vt:lpstr>
      <vt:lpstr>Avenir Black Oblique</vt:lpstr>
      <vt:lpstr>Courier New</vt:lpstr>
      <vt:lpstr>Office Theme</vt:lpstr>
      <vt:lpstr>PowerPoint Sunusu</vt:lpstr>
      <vt:lpstr>Agenda Items</vt:lpstr>
      <vt:lpstr>Staff Mobilty@AGU </vt:lpstr>
      <vt:lpstr>Staff Mobilty@AGU 2018-2020</vt:lpstr>
      <vt:lpstr>New Applications</vt:lpstr>
      <vt:lpstr>New Applications</vt:lpstr>
      <vt:lpstr>Erasmus@AGU 2018-2020</vt:lpstr>
      <vt:lpstr>Erasmus@AGU 2018-2020</vt:lpstr>
      <vt:lpstr>Erasmus@AGU 2018-2020 Student Mobility</vt:lpstr>
      <vt:lpstr>13 February 2019 Exam Results</vt:lpstr>
      <vt:lpstr>Architecture</vt:lpstr>
      <vt:lpstr>Business Administration</vt:lpstr>
      <vt:lpstr>Civil Engineering</vt:lpstr>
      <vt:lpstr>Computer Engineering</vt:lpstr>
      <vt:lpstr>Electrical Engineering</vt:lpstr>
      <vt:lpstr>Industrial Engineering</vt:lpstr>
      <vt:lpstr>Mechanical Engineering</vt:lpstr>
      <vt:lpstr>Molecular Biology</vt:lpstr>
      <vt:lpstr>What’s next?</vt:lpstr>
      <vt:lpstr>PowerPoint Sunusu</vt:lpstr>
    </vt:vector>
  </TitlesOfParts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AGÜ Gençlik Fabrikası</dc:title>
  <cp:lastModifiedBy>Microsoft Office User</cp:lastModifiedBy>
  <cp:revision>142</cp:revision>
  <cp:lastPrinted>2018-11-11T10:58:19Z</cp:lastPrinted>
  <dcterms:modified xsi:type="dcterms:W3CDTF">2019-03-07T08:29:06Z</dcterms:modified>
</cp:coreProperties>
</file>