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64" r:id="rId2"/>
    <p:sldId id="306" r:id="rId3"/>
    <p:sldId id="332" r:id="rId4"/>
    <p:sldId id="282" r:id="rId5"/>
    <p:sldId id="342" r:id="rId6"/>
    <p:sldId id="343" r:id="rId7"/>
    <p:sldId id="335" r:id="rId8"/>
    <p:sldId id="336" r:id="rId9"/>
    <p:sldId id="274" r:id="rId10"/>
    <p:sldId id="270" r:id="rId11"/>
    <p:sldId id="349" r:id="rId12"/>
    <p:sldId id="351" r:id="rId13"/>
    <p:sldId id="350" r:id="rId14"/>
    <p:sldId id="348" r:id="rId15"/>
    <p:sldId id="347" r:id="rId16"/>
    <p:sldId id="346" r:id="rId17"/>
    <p:sldId id="345" r:id="rId18"/>
    <p:sldId id="344" r:id="rId19"/>
    <p:sldId id="305" r:id="rId20"/>
    <p:sldId id="318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8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256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A-184B-8299-CC0DB488DC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BA-184B-8299-CC0DB488DC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BA-184B-8299-CC0DB488DC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BA-184B-8299-CC0DB488DC9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BA-184B-8299-CC0DB488DC9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BA-184B-8299-CC0DB488DC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D-D548-BDA4-B55CEBD475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2D-D548-BDA4-B55CEBD475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2D-D548-BDA4-B55CEBD475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2D-D548-BDA4-B55CEBD475E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2D-D548-BDA4-B55CEBD475E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2D-D548-BDA4-B55CEBD475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B-E644-9097-5B2A9A4D9C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B-E644-9097-5B2A9A4D9C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0B-E644-9097-5B2A9A4D9C7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0B-E644-9097-5B2A9A4D9C7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0B-E644-9097-5B2A9A4D9C7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0B-E644-9097-5B2A9A4D9C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4-DA46-A7C3-3BB8507837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74-DA46-A7C3-3BB8507837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74-DA46-A7C3-3BB8507837A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74-DA46-A7C3-3BB8507837A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74-DA46-A7C3-3BB8507837A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74-DA46-A7C3-3BB8507837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Erasmus Study Mobility</c:v>
                </c:pt>
                <c:pt idx="1">
                  <c:v>Erasmus Internship Mobility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92-274D-BA11-396AAA0C5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3940392"/>
        <c:axId val="-2123570024"/>
      </c:barChart>
      <c:catAx>
        <c:axId val="-2123940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3570024"/>
        <c:crosses val="autoZero"/>
        <c:auto val="1"/>
        <c:lblAlgn val="ctr"/>
        <c:lblOffset val="100"/>
        <c:noMultiLvlLbl val="0"/>
      </c:catAx>
      <c:valAx>
        <c:axId val="-2123570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40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2-174C-90C3-AD91390E14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E2-174C-90C3-AD91390E14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81-9444-8C5D-E52A5716FD5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81-9444-8C5D-E52A5716FD5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81-9444-8C5D-E52A5716FD5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81-9444-8C5D-E52A5716FD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06-6249-AB3F-59FFB0B3D8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06-6249-AB3F-59FFB0B3D8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06-6249-AB3F-59FFB0B3D86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06-6249-AB3F-59FFB0B3D86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06-6249-AB3F-59FFB0B3D86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06-6249-AB3F-59FFB0B3D8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A-6541-B045-4028197EA8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A-6541-B045-4028197EA8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4A-6541-B045-4028197EA89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4A-6541-B045-4028197EA89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4A-6541-B045-4028197EA89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4A-6541-B045-4028197EA8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D7-1841-9C33-5D2D53C801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D7-1841-9C33-5D2D53C801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D7-1841-9C33-5D2D53C8019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D7-1841-9C33-5D2D53C8019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D7-1841-9C33-5D2D53C8019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D7-1841-9C33-5D2D53C801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B-4249-9C72-0E6FED3C49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1B-4249-9C72-0E6FED3C49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1B-4249-9C72-0E6FED3C49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1B-4249-9C72-0E6FED3C498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1B-4249-9C72-0E6FED3C498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Student Mobility in 2018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1B-4249-9C72-0E6FED3C49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36477736"/>
        <c:axId val="2143398104"/>
      </c:barChart>
      <c:catAx>
        <c:axId val="2136477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3398104"/>
        <c:crosses val="autoZero"/>
        <c:auto val="1"/>
        <c:lblAlgn val="ctr"/>
        <c:lblOffset val="100"/>
        <c:noMultiLvlLbl val="0"/>
      </c:catAx>
      <c:valAx>
        <c:axId val="2143398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36477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35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 b="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r" rtl="0">
              <a:lnSpc>
                <a:spcPct val="115000"/>
              </a:lnSpc>
              <a:spcBef>
                <a:spcPts val="0"/>
              </a:spcBef>
              <a:buSzPct val="122222"/>
              <a:buNone/>
            </a:pPr>
            <a:r>
              <a:rPr lang="en-US" sz="85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21:47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AGÜ Gençlik Fabrikası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Gençler için gençlerle birlikte daha iyi bir topluma...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Türkiye’de bir ilk olan Gençlik Fabrikası: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 eğiten,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yaratıcı ve girişimci olmaya teşvik eden,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gençlere yaşama dair beceriler kazandıran,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uluslararası vizyon katan,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gençlerin toplumsal hayata katılımını sağlayıp bir arada öğrenmenin ve üretmenin keyfine vardıran,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ulusal ve uluslararası boyutta faaliyet gösteren öğrenen odaklı bir yapıdır.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2082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113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5072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3642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7473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6563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3823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0679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1700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8210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4" name="Picture 3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-1"/>
            <a:ext cx="1257300" cy="13563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3500" y="2557136"/>
            <a:ext cx="96244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ERASMUS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Committee Meeting</a:t>
            </a:r>
          </a:p>
          <a:p>
            <a:pPr algn="ctr"/>
            <a:endParaRPr lang="en-US" sz="48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7 March 2019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846" y="12853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13 February 2019 Exam Results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032" y="1484835"/>
            <a:ext cx="1109477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STUDENT MOBILITY EXAM</a:t>
            </a:r>
          </a:p>
          <a:p>
            <a:endParaRPr lang="en-US" sz="1800" b="1" dirty="0"/>
          </a:p>
          <a:p>
            <a:r>
              <a:rPr lang="en-US" sz="1600" b="1" dirty="0"/>
              <a:t>288 Applications   </a:t>
            </a:r>
          </a:p>
          <a:p>
            <a:endParaRPr lang="en-US" sz="1600" b="1" dirty="0"/>
          </a:p>
          <a:p>
            <a:r>
              <a:rPr lang="en-US" sz="1600" b="1" dirty="0"/>
              <a:t>257 Valid Applications (2.20 GPA and higher)</a:t>
            </a:r>
          </a:p>
          <a:p>
            <a:endParaRPr lang="en-US" sz="1600" b="1" dirty="0"/>
          </a:p>
          <a:p>
            <a:r>
              <a:rPr lang="en-US" sz="1600" b="1" dirty="0"/>
              <a:t>54 did not enter the exam</a:t>
            </a:r>
          </a:p>
          <a:p>
            <a:endParaRPr lang="en-US" sz="1600" b="1" dirty="0"/>
          </a:p>
          <a:p>
            <a:r>
              <a:rPr lang="en-US" sz="1600" b="1" dirty="0"/>
              <a:t>203 students took the exam</a:t>
            </a:r>
          </a:p>
          <a:p>
            <a:endParaRPr lang="en-US" sz="1600" b="1" dirty="0"/>
          </a:p>
          <a:p>
            <a:r>
              <a:rPr lang="en-US" sz="1600" b="1" dirty="0"/>
              <a:t>38 students higher than 50 points</a:t>
            </a:r>
          </a:p>
          <a:p>
            <a:endParaRPr lang="en-US" sz="1600" b="1" dirty="0"/>
          </a:p>
          <a:p>
            <a:r>
              <a:rPr lang="en-US" sz="1600" b="1" dirty="0"/>
              <a:t>67 students higher than 40 points</a:t>
            </a:r>
          </a:p>
          <a:p>
            <a:endParaRPr lang="en-US" sz="1600" b="1" dirty="0"/>
          </a:p>
          <a:p>
            <a:r>
              <a:rPr lang="en-US" sz="1600" b="1" dirty="0"/>
              <a:t>103 students higher than 30 points</a:t>
            </a:r>
          </a:p>
          <a:p>
            <a:endParaRPr lang="en-US" sz="1600" b="1" dirty="0"/>
          </a:p>
          <a:p>
            <a:r>
              <a:rPr lang="en-US" sz="1600" b="1" dirty="0"/>
              <a:t>134 students higher than 20 points</a:t>
            </a:r>
          </a:p>
          <a:p>
            <a:endParaRPr lang="en-US" sz="1600" b="1" dirty="0"/>
          </a:p>
          <a:p>
            <a:r>
              <a:rPr lang="en-US" sz="1600" b="1" dirty="0"/>
              <a:t>164 students higher than 10 points</a:t>
            </a:r>
          </a:p>
          <a:p>
            <a:endParaRPr lang="en-US" sz="1600" b="1" dirty="0"/>
          </a:p>
          <a:p>
            <a:r>
              <a:rPr lang="en-US" sz="1600" b="1" dirty="0"/>
              <a:t>8 students = “0”</a:t>
            </a:r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63281560"/>
              </p:ext>
            </p:extLst>
          </p:nvPr>
        </p:nvGraphicFramePr>
        <p:xfrm>
          <a:off x="5236204" y="2106784"/>
          <a:ext cx="6611467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444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1"/>
            <a:ext cx="12192000" cy="900544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032" y="-17794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Architecture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032" y="1484835"/>
            <a:ext cx="11094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88041FAE-C58F-1348-B2FD-B20E19654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53053"/>
              </p:ext>
            </p:extLst>
          </p:nvPr>
        </p:nvGraphicFramePr>
        <p:xfrm>
          <a:off x="1334800" y="1078486"/>
          <a:ext cx="4539528" cy="5741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380">
                  <a:extLst>
                    <a:ext uri="{9D8B030D-6E8A-4147-A177-3AD203B41FA5}">
                      <a16:colId xmlns:a16="http://schemas.microsoft.com/office/drawing/2014/main" val="3770746341"/>
                    </a:ext>
                  </a:extLst>
                </a:gridCol>
                <a:gridCol w="2751909">
                  <a:extLst>
                    <a:ext uri="{9D8B030D-6E8A-4147-A177-3AD203B41FA5}">
                      <a16:colId xmlns:a16="http://schemas.microsoft.com/office/drawing/2014/main" val="3068718478"/>
                    </a:ext>
                  </a:extLst>
                </a:gridCol>
                <a:gridCol w="1176239">
                  <a:extLst>
                    <a:ext uri="{9D8B030D-6E8A-4147-A177-3AD203B41FA5}">
                      <a16:colId xmlns:a16="http://schemas.microsoft.com/office/drawing/2014/main" val="3681533104"/>
                    </a:ext>
                  </a:extLst>
                </a:gridCol>
              </a:tblGrid>
              <a:tr h="16518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 </a:t>
                      </a:r>
                      <a:endParaRPr lang="tr-TR" sz="1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Name - Surname</a:t>
                      </a:r>
                      <a:endParaRPr lang="tr-TR" sz="10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Score</a:t>
                      </a:r>
                      <a:endParaRPr lang="tr-TR" sz="1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1178734211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Azizeh Salimipoor 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87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1644122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Mohit Purshotam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68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3981495901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Cansu Ünal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68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71761742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4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Betül KELEŞ 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59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422802551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5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Berfin Nur Şahin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45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529173162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6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Luka Tavzarashvili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43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4146580261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7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Oruç Türk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41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542328993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8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Fatma Nur Işık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41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762314198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9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Emire Nur Solmaz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40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1039120722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10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Rabia şeybek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 dirty="0">
                          <a:effectLst/>
                        </a:rPr>
                        <a:t>39</a:t>
                      </a:r>
                      <a:endParaRPr lang="tr-T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197339552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11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Muharrem Melih Utkan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38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186174408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12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Görkem Kemal Şahin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 dirty="0">
                          <a:effectLst/>
                        </a:rPr>
                        <a:t>38</a:t>
                      </a:r>
                      <a:endParaRPr lang="tr-T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4034507607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13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Gülistan Kenanoğlu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32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107025918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14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Meltem Bedir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 dirty="0">
                          <a:effectLst/>
                        </a:rPr>
                        <a:t>32</a:t>
                      </a:r>
                      <a:endParaRPr lang="tr-T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504552005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15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Gamze DEVECİ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31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3324871304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16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Gülsüm Oygur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30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420406331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17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ESMA NUR DEMİR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26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59374187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18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Aysu Şenbaş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25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1936072009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19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Hazal Burçin Eser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25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3122719427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20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Zeynep Sultan Çakır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25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3997874852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21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Şeyma Şahin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 dirty="0">
                          <a:effectLst/>
                        </a:rPr>
                        <a:t>25</a:t>
                      </a:r>
                      <a:endParaRPr lang="tr-T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35228588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22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Hilal Ünal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24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3048751773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23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Havva Gök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24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3301465701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24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Ali Rıza UYGUN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14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811431256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25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Gökhan GEDİK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12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562159371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26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Çağlar Hanaylı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10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3817684553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27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Şeyma Sağlam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9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446975352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28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Havvanur Özgüven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6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192912465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29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Dilara Çiftçi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5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1742520017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30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Rukiye ER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188358001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31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Ufuk Alakaş 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2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693546115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32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Enes özdin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371280684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33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Asli Aksakal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1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3440122000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34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İsmet SAYIN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0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2489175203"/>
                  </a:ext>
                </a:extLst>
              </a:tr>
              <a:tr h="134215"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>
                          <a:effectLst/>
                        </a:rPr>
                        <a:t>35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u="none" strike="noStrike" baseline="0">
                          <a:effectLst/>
                        </a:rPr>
                        <a:t>yavuz selim sulan</a:t>
                      </a:r>
                      <a:endParaRPr lang="tr-TR" sz="10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u="none" strike="noStrike" baseline="0" dirty="0">
                          <a:effectLst/>
                        </a:rPr>
                        <a:t>0</a:t>
                      </a:r>
                      <a:endParaRPr lang="tr-T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9" marR="6929" marT="6929" marB="0" anchor="b"/>
                </a:tc>
                <a:extLst>
                  <a:ext uri="{0D108BD9-81ED-4DB2-BD59-A6C34878D82A}">
                    <a16:rowId xmlns:a16="http://schemas.microsoft.com/office/drawing/2014/main" val="1825192973"/>
                  </a:ext>
                </a:extLst>
              </a:tr>
            </a:tbl>
          </a:graphicData>
        </a:graphic>
      </p:graphicFrame>
      <p:graphicFrame>
        <p:nvGraphicFramePr>
          <p:cNvPr id="11" name="Chart 2">
            <a:extLst>
              <a:ext uri="{FF2B5EF4-FFF2-40B4-BE49-F238E27FC236}">
                <a16:creationId xmlns:a16="http://schemas.microsoft.com/office/drawing/2014/main" id="{F7991ED1-99DD-2D49-A3D8-A25D97B86E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2522864"/>
              </p:ext>
            </p:extLst>
          </p:nvPr>
        </p:nvGraphicFramePr>
        <p:xfrm>
          <a:off x="6456218" y="2106784"/>
          <a:ext cx="5391453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9036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1"/>
            <a:ext cx="12192000" cy="900544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032" y="-17794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Business Administration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032" y="1484835"/>
            <a:ext cx="11094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A491D51C-EA90-7C41-B91C-897ED1359914}"/>
              </a:ext>
            </a:extLst>
          </p:cNvPr>
          <p:cNvGraphicFramePr>
            <a:graphicFrameLocks noGrp="1"/>
          </p:cNvGraphicFramePr>
          <p:nvPr/>
        </p:nvGraphicFramePr>
        <p:xfrm>
          <a:off x="692728" y="1484835"/>
          <a:ext cx="4267200" cy="4680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035">
                  <a:extLst>
                    <a:ext uri="{9D8B030D-6E8A-4147-A177-3AD203B41FA5}">
                      <a16:colId xmlns:a16="http://schemas.microsoft.com/office/drawing/2014/main" val="1444795881"/>
                    </a:ext>
                  </a:extLst>
                </a:gridCol>
                <a:gridCol w="2644123">
                  <a:extLst>
                    <a:ext uri="{9D8B030D-6E8A-4147-A177-3AD203B41FA5}">
                      <a16:colId xmlns:a16="http://schemas.microsoft.com/office/drawing/2014/main" val="3883080418"/>
                    </a:ext>
                  </a:extLst>
                </a:gridCol>
                <a:gridCol w="1257042">
                  <a:extLst>
                    <a:ext uri="{9D8B030D-6E8A-4147-A177-3AD203B41FA5}">
                      <a16:colId xmlns:a16="http://schemas.microsoft.com/office/drawing/2014/main" val="332374838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 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Name - Surname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Score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46051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Yumna Haq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86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25183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Yakup Can Avcı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85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055272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Muhammad Firghili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70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79994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Kübra Delibaş Daldıran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 dirty="0">
                          <a:effectLst/>
                        </a:rPr>
                        <a:t>61</a:t>
                      </a:r>
                      <a:endParaRPr lang="tr-T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3791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5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Mustafa Utku Sarıkaya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56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123167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6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Mirriam Manyando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52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958621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7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Aya Allali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51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483390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8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Berfin Ekren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48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894366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9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İlayda Doğanay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45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062086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10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Yasmine Es-slassi Razzouki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43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148679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11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Hüseyin VAYVAYLI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41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542823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12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Burak Kalkan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40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299902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13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BÜNYAMİN DALDIRAN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39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56616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14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Yasir Çakmak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31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952902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15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Ali Tuğrul Binköl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14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429158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16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Habibe Sultan Özhan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7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404363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17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Yasin Bayram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6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109344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18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Edanur Sakarya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900127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19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Mustafa Altun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822617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20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 dirty="0">
                          <a:effectLst/>
                        </a:rPr>
                        <a:t>Ahmet </a:t>
                      </a:r>
                      <a:r>
                        <a:rPr lang="tr-TR" sz="1400" u="none" strike="noStrike" baseline="0" dirty="0" err="1">
                          <a:effectLst/>
                        </a:rPr>
                        <a:t>Musab</a:t>
                      </a:r>
                      <a:r>
                        <a:rPr lang="tr-TR" sz="1400" u="none" strike="noStrike" baseline="0" dirty="0">
                          <a:effectLst/>
                        </a:rPr>
                        <a:t> İMİR </a:t>
                      </a:r>
                      <a:endParaRPr lang="tr-T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 dirty="0">
                          <a:effectLst/>
                        </a:rPr>
                        <a:t>0</a:t>
                      </a:r>
                      <a:endParaRPr lang="tr-T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7204588"/>
                  </a:ext>
                </a:extLst>
              </a:tr>
            </a:tbl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FA0751EA-0614-CC45-AD6A-DF2765DB0E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3201186"/>
              </p:ext>
            </p:extLst>
          </p:nvPr>
        </p:nvGraphicFramePr>
        <p:xfrm>
          <a:off x="6456218" y="2106784"/>
          <a:ext cx="5391453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928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1"/>
            <a:ext cx="12192000" cy="900544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032" y="-17794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Civil Engineering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032" y="1484835"/>
            <a:ext cx="11094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221697F3-46E8-484D-8722-0282807E7566}"/>
              </a:ext>
            </a:extLst>
          </p:cNvPr>
          <p:cNvGraphicFramePr>
            <a:graphicFrameLocks noGrp="1"/>
          </p:cNvGraphicFramePr>
          <p:nvPr/>
        </p:nvGraphicFramePr>
        <p:xfrm>
          <a:off x="1082883" y="1909748"/>
          <a:ext cx="3727449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017">
                  <a:extLst>
                    <a:ext uri="{9D8B030D-6E8A-4147-A177-3AD203B41FA5}">
                      <a16:colId xmlns:a16="http://schemas.microsoft.com/office/drawing/2014/main" val="3708298184"/>
                    </a:ext>
                  </a:extLst>
                </a:gridCol>
                <a:gridCol w="2184267">
                  <a:extLst>
                    <a:ext uri="{9D8B030D-6E8A-4147-A177-3AD203B41FA5}">
                      <a16:colId xmlns:a16="http://schemas.microsoft.com/office/drawing/2014/main" val="1340550045"/>
                    </a:ext>
                  </a:extLst>
                </a:gridCol>
                <a:gridCol w="1195165">
                  <a:extLst>
                    <a:ext uri="{9D8B030D-6E8A-4147-A177-3AD203B41FA5}">
                      <a16:colId xmlns:a16="http://schemas.microsoft.com/office/drawing/2014/main" val="166009912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 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Name - Surname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Score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71938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MHD.GHAITH KHIDRAH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39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68148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Emre Özdin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29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948358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Kaya Berk Livdumlu 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28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628744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Erdinç Özer Çiftekuş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23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38577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5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Sibel Selcan Çolak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23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740533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6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lokman günay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22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32825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7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MOATAZ BASBAA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18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602134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8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Zekai Top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17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905546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9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Ömer Faruk BALALAN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 dirty="0">
                          <a:effectLst/>
                        </a:rPr>
                        <a:t>16</a:t>
                      </a:r>
                      <a:endParaRPr lang="tr-T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636704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10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Mert Can Başkaya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10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367856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11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Salem alkhulaqi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10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967381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12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Faruk ALDEMİR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8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155246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13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ENES BÜYÜK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6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4939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14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FERHAT HAKAN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5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003880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15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ENSAR DURAN</a:t>
                      </a:r>
                      <a:endParaRPr lang="tr-TR" sz="14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 dirty="0">
                          <a:effectLst/>
                        </a:rPr>
                        <a:t>0</a:t>
                      </a:r>
                      <a:endParaRPr lang="tr-T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5536352"/>
                  </a:ext>
                </a:extLst>
              </a:tr>
            </a:tbl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F8FC51F2-5563-544D-A627-D29E017BF7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8213889"/>
              </p:ext>
            </p:extLst>
          </p:nvPr>
        </p:nvGraphicFramePr>
        <p:xfrm>
          <a:off x="6456218" y="2106784"/>
          <a:ext cx="5391453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94461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1"/>
            <a:ext cx="12192000" cy="900544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032" y="-17794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Computer Engineering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032" y="1484835"/>
            <a:ext cx="11094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761E35E3-2649-A14D-B472-0987DBDFD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05454"/>
              </p:ext>
            </p:extLst>
          </p:nvPr>
        </p:nvGraphicFramePr>
        <p:xfrm>
          <a:off x="706581" y="1527478"/>
          <a:ext cx="3810002" cy="5013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956">
                  <a:extLst>
                    <a:ext uri="{9D8B030D-6E8A-4147-A177-3AD203B41FA5}">
                      <a16:colId xmlns:a16="http://schemas.microsoft.com/office/drawing/2014/main" val="448505522"/>
                    </a:ext>
                  </a:extLst>
                </a:gridCol>
                <a:gridCol w="2391250">
                  <a:extLst>
                    <a:ext uri="{9D8B030D-6E8A-4147-A177-3AD203B41FA5}">
                      <a16:colId xmlns:a16="http://schemas.microsoft.com/office/drawing/2014/main" val="747742594"/>
                    </a:ext>
                  </a:extLst>
                </a:gridCol>
                <a:gridCol w="1098796">
                  <a:extLst>
                    <a:ext uri="{9D8B030D-6E8A-4147-A177-3AD203B41FA5}">
                      <a16:colId xmlns:a16="http://schemas.microsoft.com/office/drawing/2014/main" val="192353892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 </a:t>
                      </a:r>
                      <a:endParaRPr lang="tr-TR" sz="12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Name - Surname</a:t>
                      </a:r>
                      <a:endParaRPr lang="tr-TR" sz="12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Score</a:t>
                      </a:r>
                      <a:endParaRPr lang="tr-T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505864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Yzeir Baku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87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3589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Patrick Sibale 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84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451852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Hamdi Burak Usul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74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985164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Kerem Gürler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66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74843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Ümit YILMAZ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64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81187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Enes Haluk Öztürk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59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517570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Halil Ibrahim Bilgin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52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10018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Melike Doğru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47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03088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Abdullah Tahir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45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817501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Mustafa Kemal Özdemir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702987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Taha Yasin Mimarlar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638651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Mansur Muaz Ekici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779848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Ozan Karaali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93717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Ahmet Sayıcı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64473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Halit Boyar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646802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Fatih Coşkun 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329334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Muhammet Abdullah Soyturk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014307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Bahadır Korumaz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679079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Sena Çelebi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07714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Hüseyin Fadullah Güngör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102864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Mahsun ALTIN 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324491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Alperen Çınar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60737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Enes Kaçan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82429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Veysel Karani Pehlivan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337074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McDonald Chimzere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2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1163307"/>
                  </a:ext>
                </a:extLst>
              </a:tr>
            </a:tbl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0DA4290B-5D60-CA44-A548-4CCEF5253E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5998656"/>
              </p:ext>
            </p:extLst>
          </p:nvPr>
        </p:nvGraphicFramePr>
        <p:xfrm>
          <a:off x="6456218" y="2106784"/>
          <a:ext cx="5391453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1212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1"/>
            <a:ext cx="12192000" cy="900544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032" y="-17794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Electrical Engineering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032" y="1484835"/>
            <a:ext cx="11094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718E3842-3645-0C40-9214-31D4508B8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238667"/>
              </p:ext>
            </p:extLst>
          </p:nvPr>
        </p:nvGraphicFramePr>
        <p:xfrm>
          <a:off x="128010" y="918249"/>
          <a:ext cx="5967990" cy="5918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261">
                  <a:extLst>
                    <a:ext uri="{9D8B030D-6E8A-4147-A177-3AD203B41FA5}">
                      <a16:colId xmlns:a16="http://schemas.microsoft.com/office/drawing/2014/main" val="2581627904"/>
                    </a:ext>
                  </a:extLst>
                </a:gridCol>
                <a:gridCol w="4904787">
                  <a:extLst>
                    <a:ext uri="{9D8B030D-6E8A-4147-A177-3AD203B41FA5}">
                      <a16:colId xmlns:a16="http://schemas.microsoft.com/office/drawing/2014/main" val="795776688"/>
                    </a:ext>
                  </a:extLst>
                </a:gridCol>
                <a:gridCol w="688942">
                  <a:extLst>
                    <a:ext uri="{9D8B030D-6E8A-4147-A177-3AD203B41FA5}">
                      <a16:colId xmlns:a16="http://schemas.microsoft.com/office/drawing/2014/main" val="1426486734"/>
                    </a:ext>
                  </a:extLst>
                </a:gridCol>
              </a:tblGrid>
              <a:tr h="17148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 </a:t>
                      </a:r>
                      <a:endParaRPr lang="tr-TR" sz="12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Name - Surname</a:t>
                      </a:r>
                      <a:endParaRPr lang="tr-TR" sz="12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Score</a:t>
                      </a:r>
                      <a:endParaRPr lang="tr-T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429266133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Ali Mohamed Ali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75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84685292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Yahya Güneş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62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424457819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Harun Çalışkan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61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478692662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Muhammet Furkan Nargül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61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4247072345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Burak Rüştü Duman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58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84369961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Sayed Areeb Qadri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55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001249289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Mehmet Can BOZ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54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971404138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Furkan Serper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49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16251895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Burak Fatih ASLAN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46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936493530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Muratcan YAZICI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41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580061906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Mustafa Yıldırım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41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647487140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Huseyin Baydar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40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4160952212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MOHAMED FARAH ABDILAHI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526963118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Ömer Faruk Demirci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907361406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Melih Aslan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751795547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Malek Hamid Ahmed Shahrah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04251347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Halid ALABAY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18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848597672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DHIA EL HAK DAAMOUCHE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537679920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Osman SARAÇ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193543688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Durmuş TORUNER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645567315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ABDULLAH HAMDY HUSSEIN SOWILAH ASHOUR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83331272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Rüstem AĞAOĞLU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372115580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Ahmet Furkan Haçan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49389984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Muhammed Salim Aksoy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519242700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TALHA YILDIRIM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016940948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Orhan Demirci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957827588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Fatih Muhammed TUZTAŞI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925975229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Burak Bozaba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255438498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ABDULLAH HAYIRLI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4014824721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Can Ramazan YILMAZ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0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559728498"/>
                  </a:ext>
                </a:extLst>
              </a:tr>
            </a:tbl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955173D2-61E3-B64C-89B9-6D6922622A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6060144"/>
              </p:ext>
            </p:extLst>
          </p:nvPr>
        </p:nvGraphicFramePr>
        <p:xfrm>
          <a:off x="6812280" y="2106784"/>
          <a:ext cx="5035391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9506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1"/>
            <a:ext cx="12192000" cy="900544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032" y="-17794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Industrial Engineering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032" y="1484835"/>
            <a:ext cx="11094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6E8B1258-A7ED-8842-A9F6-DC2C18A0F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095888"/>
              </p:ext>
            </p:extLst>
          </p:nvPr>
        </p:nvGraphicFramePr>
        <p:xfrm>
          <a:off x="298032" y="939542"/>
          <a:ext cx="5932921" cy="5918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5182">
                  <a:extLst>
                    <a:ext uri="{9D8B030D-6E8A-4147-A177-3AD203B41FA5}">
                      <a16:colId xmlns:a16="http://schemas.microsoft.com/office/drawing/2014/main" val="3518184437"/>
                    </a:ext>
                  </a:extLst>
                </a:gridCol>
                <a:gridCol w="4180603">
                  <a:extLst>
                    <a:ext uri="{9D8B030D-6E8A-4147-A177-3AD203B41FA5}">
                      <a16:colId xmlns:a16="http://schemas.microsoft.com/office/drawing/2014/main" val="1856520951"/>
                    </a:ext>
                  </a:extLst>
                </a:gridCol>
                <a:gridCol w="1357136">
                  <a:extLst>
                    <a:ext uri="{9D8B030D-6E8A-4147-A177-3AD203B41FA5}">
                      <a16:colId xmlns:a16="http://schemas.microsoft.com/office/drawing/2014/main" val="2378404793"/>
                    </a:ext>
                  </a:extLst>
                </a:gridCol>
              </a:tblGrid>
              <a:tr h="17148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 </a:t>
                      </a:r>
                      <a:endParaRPr lang="tr-TR" sz="12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Name - Surname</a:t>
                      </a:r>
                      <a:endParaRPr lang="tr-TR" sz="12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Score</a:t>
                      </a:r>
                      <a:endParaRPr lang="tr-TR" sz="12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81148070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Sibel ALİM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71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005251508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Serra Berşan Gengeç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69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817823516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Muhammed Fatih Özer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62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985609521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Yakup Kapar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55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549843711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Omar Samak 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49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364039526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Lütfiye Aykaç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49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81462219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Osman Hassan Osman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48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368751960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Fatih İNCE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45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66254402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Aladdin Demirkan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44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949958780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Sevde Ilgaz Kanalmaz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37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288660851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Çağrı Gürbüz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36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179290086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Zülfiye Derin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35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546044389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Ayça Sarıkaya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030193185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Hande DERİN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12472681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Şengül Timuray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162091010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Merve Demirci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43688399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Zeynep Büşra DOĞAN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982081518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Cemre Nur YILMAZ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99851967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Sevde Zülal Uysal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740509279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Ahmed Marwan Abdulhabeb AL-QERSHI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682462315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21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Nükhet ARI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859781193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Fatih Yasin Güner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563783509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23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Muhammet Mustafa Öztürk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797107588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24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Kübra Kurtoğlu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549409036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25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Tenzile Yıldırım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2632058404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26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Enes Sedat ÇAĞLAR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10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433048402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27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Rabia Işılak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177789172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RIDVAN ŞAHİN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8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1023099719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29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Canan Aslı Altıok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2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600872737"/>
                  </a:ext>
                </a:extLst>
              </a:tr>
              <a:tr h="139329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>
                          <a:effectLst/>
                        </a:rPr>
                        <a:t>30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baseline="0">
                          <a:effectLst/>
                        </a:rPr>
                        <a:t>Hüseyin ALTINSOY</a:t>
                      </a:r>
                      <a:endParaRPr lang="tr-TR" sz="12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u="none" strike="noStrike" baseline="0" dirty="0">
                          <a:effectLst/>
                        </a:rPr>
                        <a:t>0</a:t>
                      </a:r>
                      <a:endParaRPr lang="tr-TR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8" marR="8038" marT="8038" marB="0" anchor="b"/>
                </a:tc>
                <a:extLst>
                  <a:ext uri="{0D108BD9-81ED-4DB2-BD59-A6C34878D82A}">
                    <a16:rowId xmlns:a16="http://schemas.microsoft.com/office/drawing/2014/main" val="3131293380"/>
                  </a:ext>
                </a:extLst>
              </a:tr>
            </a:tbl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EA0BE6D8-A227-6F48-8A53-95FC902A1E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112423"/>
              </p:ext>
            </p:extLst>
          </p:nvPr>
        </p:nvGraphicFramePr>
        <p:xfrm>
          <a:off x="6664036" y="2201423"/>
          <a:ext cx="5391453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5651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1"/>
            <a:ext cx="12192000" cy="900544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032" y="-177940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Mechanical Engineering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032" y="1484835"/>
            <a:ext cx="11094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ADA2354E-30C4-CD4C-BA12-092FB906A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232858"/>
              </p:ext>
            </p:extLst>
          </p:nvPr>
        </p:nvGraphicFramePr>
        <p:xfrm>
          <a:off x="298032" y="910269"/>
          <a:ext cx="5320147" cy="59491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356">
                  <a:extLst>
                    <a:ext uri="{9D8B030D-6E8A-4147-A177-3AD203B41FA5}">
                      <a16:colId xmlns:a16="http://schemas.microsoft.com/office/drawing/2014/main" val="2802764957"/>
                    </a:ext>
                  </a:extLst>
                </a:gridCol>
                <a:gridCol w="3296569">
                  <a:extLst>
                    <a:ext uri="{9D8B030D-6E8A-4147-A177-3AD203B41FA5}">
                      <a16:colId xmlns:a16="http://schemas.microsoft.com/office/drawing/2014/main" val="1870432725"/>
                    </a:ext>
                  </a:extLst>
                </a:gridCol>
                <a:gridCol w="1567222">
                  <a:extLst>
                    <a:ext uri="{9D8B030D-6E8A-4147-A177-3AD203B41FA5}">
                      <a16:colId xmlns:a16="http://schemas.microsoft.com/office/drawing/2014/main" val="1151874830"/>
                    </a:ext>
                  </a:extLst>
                </a:gridCol>
              </a:tblGrid>
              <a:tr h="16930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 </a:t>
                      </a:r>
                      <a:endParaRPr lang="tr-TR" sz="11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Name - Surname</a:t>
                      </a:r>
                      <a:endParaRPr lang="tr-TR" sz="11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Score</a:t>
                      </a:r>
                      <a:endParaRPr lang="tr-TR" sz="11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982872939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Khuzaima Jillani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82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4230280180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Bilge ÖKDEM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81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2517788604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3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Syed Faiz Ali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71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1982757478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4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Süleyman Çiçek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64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1344298014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5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Masud Malikli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 dirty="0">
                          <a:effectLst/>
                        </a:rPr>
                        <a:t>62</a:t>
                      </a:r>
                      <a:endParaRPr lang="tr-T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1919351526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6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Ahmet Kılavuz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58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484952203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7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Abdülkadir Yılmaz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58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1486375561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8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Yasin Yılmaz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51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883402581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9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Fasih Malik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49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342576961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10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Can Yıldız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45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320033197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11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Engin Can Öcan 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 dirty="0">
                          <a:effectLst/>
                        </a:rPr>
                        <a:t>45</a:t>
                      </a:r>
                      <a:endParaRPr lang="tr-T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86397195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12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memiş özdeş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40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438027442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13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Mücahit Han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36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716189524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14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AYŞE NUR BÜYÜKER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 dirty="0">
                          <a:effectLst/>
                        </a:rPr>
                        <a:t>33</a:t>
                      </a:r>
                      <a:endParaRPr lang="tr-T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367702858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15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Musa Kasım Ağca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 dirty="0">
                          <a:effectLst/>
                        </a:rPr>
                        <a:t>32</a:t>
                      </a:r>
                      <a:endParaRPr lang="tr-T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4147015255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16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Cemil Faruk Yalçınkaya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 dirty="0">
                          <a:effectLst/>
                        </a:rPr>
                        <a:t>31</a:t>
                      </a:r>
                      <a:endParaRPr lang="tr-T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2272653581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17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Ahmet safa aydoğdu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30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2341724194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18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Muhammet Mustafa Etik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29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593099610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19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Onur Metin Mertaslan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28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671847126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20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Cevher Yusuf İNAN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26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2684667029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21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Moaaz Safwa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23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738688976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22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YUNUS CULFA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21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1755614143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23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Mehmet Kara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 dirty="0">
                          <a:effectLst/>
                        </a:rPr>
                        <a:t>20</a:t>
                      </a:r>
                      <a:endParaRPr lang="tr-T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219897008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24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mehmet selman incesu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17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299480113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25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Furkan Çetinalp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15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375425973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26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Ridvan Buyukcapar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14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1775950724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27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Ahmed Çağrı Sayın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13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2241510404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28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BAHRI ERKAM YAYLAMAZ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12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1956661645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29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Mehmet POLAT 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12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1931389973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30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Hina Najam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7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2675298705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31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Mahmut Alp EREN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5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2994570942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32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>
                          <a:effectLst/>
                        </a:rPr>
                        <a:t>Zeki Çatlı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0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441198590"/>
                  </a:ext>
                </a:extLst>
              </a:tr>
              <a:tr h="13987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>
                          <a:effectLst/>
                        </a:rPr>
                        <a:t>33</a:t>
                      </a:r>
                      <a:endParaRPr lang="tr-T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baseline="0" dirty="0">
                          <a:effectLst/>
                        </a:rPr>
                        <a:t>Rukiye DEMİR </a:t>
                      </a:r>
                      <a:endParaRPr lang="tr-T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 baseline="0" dirty="0">
                          <a:effectLst/>
                        </a:rPr>
                        <a:t>0</a:t>
                      </a:r>
                      <a:endParaRPr lang="tr-T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34" marR="7334" marT="7334" marB="0" anchor="b"/>
                </a:tc>
                <a:extLst>
                  <a:ext uri="{0D108BD9-81ED-4DB2-BD59-A6C34878D82A}">
                    <a16:rowId xmlns:a16="http://schemas.microsoft.com/office/drawing/2014/main" val="3893466361"/>
                  </a:ext>
                </a:extLst>
              </a:tr>
            </a:tbl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64C6F16E-0EF0-8843-AB9A-45A870A5E9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490313"/>
              </p:ext>
            </p:extLst>
          </p:nvPr>
        </p:nvGraphicFramePr>
        <p:xfrm>
          <a:off x="6456218" y="2106784"/>
          <a:ext cx="5391453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8876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298846" y="12853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Molecular Biology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032" y="1484835"/>
            <a:ext cx="11094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75FF3722-95BD-0042-849D-23CB40BF7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34820"/>
              </p:ext>
            </p:extLst>
          </p:nvPr>
        </p:nvGraphicFramePr>
        <p:xfrm>
          <a:off x="693916" y="2160863"/>
          <a:ext cx="4750920" cy="3796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318">
                  <a:extLst>
                    <a:ext uri="{9D8B030D-6E8A-4147-A177-3AD203B41FA5}">
                      <a16:colId xmlns:a16="http://schemas.microsoft.com/office/drawing/2014/main" val="1207165087"/>
                    </a:ext>
                  </a:extLst>
                </a:gridCol>
                <a:gridCol w="2882706">
                  <a:extLst>
                    <a:ext uri="{9D8B030D-6E8A-4147-A177-3AD203B41FA5}">
                      <a16:colId xmlns:a16="http://schemas.microsoft.com/office/drawing/2014/main" val="1974998543"/>
                    </a:ext>
                  </a:extLst>
                </a:gridCol>
                <a:gridCol w="1446896">
                  <a:extLst>
                    <a:ext uri="{9D8B030D-6E8A-4147-A177-3AD203B41FA5}">
                      <a16:colId xmlns:a16="http://schemas.microsoft.com/office/drawing/2014/main" val="3260358474"/>
                    </a:ext>
                  </a:extLst>
                </a:gridCol>
              </a:tblGrid>
              <a:tr h="287893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 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Name - Surname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Score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1476243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Ghazi Al Ali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83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6374482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Ahsen KONAÇ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47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6907811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Hande Nur SAHIN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 dirty="0">
                          <a:effectLst/>
                        </a:rPr>
                        <a:t>41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7534148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 dirty="0">
                          <a:effectLst/>
                        </a:rPr>
                        <a:t>Fulya Mina Küçüktaş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41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7995008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5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Furkan Büyükgöl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39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7852948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6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Maham Khokhar 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35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053419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7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Batuhan Altay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31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9622169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8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Halenur Ayaydın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31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0435842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9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İrem Sultan Dilbaz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30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107042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10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MHD. Wardan Hawa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26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1629533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11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Furkan M. Torun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 dirty="0">
                          <a:effectLst/>
                        </a:rPr>
                        <a:t>15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8294342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12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kardelen gökçen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15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5604344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13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Eda nur arslantaş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9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4960141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14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Ecem Metin 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2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4278797"/>
                  </a:ext>
                </a:extLst>
              </a:tr>
              <a:tr h="233913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>
                          <a:effectLst/>
                        </a:rPr>
                        <a:t>15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baseline="0">
                          <a:effectLst/>
                        </a:rPr>
                        <a:t>Didem BAYRAKTAROĞLU</a:t>
                      </a:r>
                      <a:endParaRPr lang="tr-TR" sz="14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u="none" strike="noStrike" baseline="0" dirty="0">
                          <a:effectLst/>
                        </a:rPr>
                        <a:t>2</a:t>
                      </a:r>
                      <a:endParaRPr lang="tr-T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6942955"/>
                  </a:ext>
                </a:extLst>
              </a:tr>
            </a:tbl>
          </a:graphicData>
        </a:graphic>
      </p:graphicFrame>
      <p:graphicFrame>
        <p:nvGraphicFramePr>
          <p:cNvPr id="8" name="Chart 2">
            <a:extLst>
              <a:ext uri="{FF2B5EF4-FFF2-40B4-BE49-F238E27FC236}">
                <a16:creationId xmlns:a16="http://schemas.microsoft.com/office/drawing/2014/main" id="{D3B9FB36-FCE3-6940-A675-B434AE59B5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2638051"/>
              </p:ext>
            </p:extLst>
          </p:nvPr>
        </p:nvGraphicFramePr>
        <p:xfrm>
          <a:off x="6456218" y="2106784"/>
          <a:ext cx="5391453" cy="335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3710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What’s next?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1689643"/>
            <a:ext cx="114829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Call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Committee Meeting</a:t>
            </a:r>
          </a:p>
          <a:p>
            <a:endParaRPr lang="en-US" sz="2400" b="1" dirty="0"/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619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Agenda Items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2099350"/>
            <a:ext cx="10457940" cy="5425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tr-TR" sz="2400" b="1" dirty="0" err="1"/>
              <a:t>Erasmus</a:t>
            </a:r>
            <a:r>
              <a:rPr lang="tr-TR" sz="2400" b="1" dirty="0"/>
              <a:t> </a:t>
            </a:r>
            <a:r>
              <a:rPr lang="tr-TR" sz="2400" b="1" dirty="0" err="1"/>
              <a:t>Staff</a:t>
            </a:r>
            <a:r>
              <a:rPr lang="tr-TR" sz="2400" b="1" dirty="0"/>
              <a:t> </a:t>
            </a:r>
            <a:r>
              <a:rPr lang="tr-TR" sz="2400" b="1" dirty="0" err="1"/>
              <a:t>Presentations</a:t>
            </a:r>
            <a:endParaRPr lang="tr-TR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tr-TR" sz="2400" b="1" dirty="0" err="1"/>
              <a:t>Erasmus</a:t>
            </a:r>
            <a:r>
              <a:rPr lang="tr-TR" sz="2400" b="1" dirty="0"/>
              <a:t> </a:t>
            </a:r>
            <a:r>
              <a:rPr lang="tr-TR" sz="2400" b="1" dirty="0" err="1"/>
              <a:t>Staff</a:t>
            </a:r>
            <a:r>
              <a:rPr lang="tr-TR" sz="2400" b="1" dirty="0"/>
              <a:t> Exchange </a:t>
            </a:r>
            <a:r>
              <a:rPr lang="tr-TR" sz="2400" b="1" dirty="0" err="1"/>
              <a:t>Selections</a:t>
            </a:r>
            <a:r>
              <a:rPr lang="tr-TR" sz="2400" b="1" dirty="0"/>
              <a:t> 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tr-TR" sz="2400" b="1" dirty="0" err="1"/>
              <a:t>Erasmus</a:t>
            </a:r>
            <a:r>
              <a:rPr lang="tr-TR" sz="2400" b="1" dirty="0"/>
              <a:t> </a:t>
            </a:r>
            <a:r>
              <a:rPr lang="tr-TR" sz="2400" b="1" dirty="0" err="1"/>
              <a:t>Student</a:t>
            </a:r>
            <a:r>
              <a:rPr lang="tr-TR" sz="2400" b="1" dirty="0"/>
              <a:t> Exchange 2019 (</a:t>
            </a:r>
            <a:r>
              <a:rPr lang="tr-TR" sz="2400" b="1" dirty="0" err="1"/>
              <a:t>new</a:t>
            </a:r>
            <a:r>
              <a:rPr lang="tr-TR" sz="2400" b="1" dirty="0"/>
              <a:t> </a:t>
            </a:r>
            <a:r>
              <a:rPr lang="tr-TR" sz="2400" b="1" dirty="0" err="1"/>
              <a:t>quotas</a:t>
            </a:r>
            <a:r>
              <a:rPr lang="tr-TR" sz="2400" b="1" dirty="0"/>
              <a:t> </a:t>
            </a:r>
            <a:r>
              <a:rPr lang="tr-TR" sz="2400" b="1" dirty="0" err="1"/>
              <a:t>and</a:t>
            </a:r>
            <a:r>
              <a:rPr lang="tr-TR" sz="2400" b="1" dirty="0"/>
              <a:t> </a:t>
            </a:r>
            <a:r>
              <a:rPr lang="tr-TR" sz="2400" b="1" dirty="0" err="1"/>
              <a:t>exam</a:t>
            </a:r>
            <a:r>
              <a:rPr lang="tr-TR" sz="2400" b="1" dirty="0"/>
              <a:t> </a:t>
            </a:r>
            <a:r>
              <a:rPr lang="tr-TR" sz="2400" b="1" dirty="0" err="1"/>
              <a:t>passing</a:t>
            </a:r>
            <a:r>
              <a:rPr lang="tr-TR" sz="2400" b="1" dirty="0"/>
              <a:t> </a:t>
            </a:r>
            <a:r>
              <a:rPr lang="tr-TR" sz="2400" b="1" dirty="0" err="1"/>
              <a:t>grade</a:t>
            </a:r>
            <a:r>
              <a:rPr lang="tr-TR" sz="2400" b="1" dirty="0"/>
              <a:t>, </a:t>
            </a:r>
            <a:r>
              <a:rPr lang="tr-TR" sz="2400" b="1" dirty="0" err="1"/>
              <a:t>selection</a:t>
            </a:r>
            <a:r>
              <a:rPr lang="tr-TR" sz="2400" b="1" dirty="0"/>
              <a:t> </a:t>
            </a:r>
            <a:r>
              <a:rPr lang="tr-TR" sz="2400" b="1" dirty="0" err="1"/>
              <a:t>criteria</a:t>
            </a:r>
            <a:r>
              <a:rPr lang="tr-TR" sz="2400" b="1" dirty="0"/>
              <a:t> </a:t>
            </a:r>
            <a:r>
              <a:rPr lang="tr-TR" sz="2400" b="1" dirty="0" err="1"/>
              <a:t>for</a:t>
            </a:r>
            <a:r>
              <a:rPr lang="tr-TR" sz="2400" b="1" dirty="0"/>
              <a:t> </a:t>
            </a:r>
            <a:r>
              <a:rPr lang="tr-TR" sz="2400" b="1" dirty="0" err="1"/>
              <a:t>study</a:t>
            </a:r>
            <a:r>
              <a:rPr lang="tr-TR" sz="2400" b="1" dirty="0"/>
              <a:t> </a:t>
            </a:r>
            <a:r>
              <a:rPr lang="tr-TR" sz="2400" b="1" dirty="0" err="1"/>
              <a:t>and</a:t>
            </a:r>
            <a:r>
              <a:rPr lang="tr-TR" sz="2400" b="1" dirty="0"/>
              <a:t> </a:t>
            </a:r>
            <a:r>
              <a:rPr lang="tr-TR" sz="2400" b="1" dirty="0" err="1"/>
              <a:t>internship</a:t>
            </a:r>
            <a:r>
              <a:rPr lang="tr-TR" sz="2400" b="1" dirty="0"/>
              <a:t> </a:t>
            </a:r>
            <a:r>
              <a:rPr lang="tr-TR" sz="2400" b="1" dirty="0" err="1"/>
              <a:t>mobility</a:t>
            </a:r>
            <a:r>
              <a:rPr lang="tr-TR" sz="2400" b="1" dirty="0"/>
              <a:t>)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Discussion on the next plans and meetings</a:t>
            </a:r>
            <a:endParaRPr lang="en-US" sz="2400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tr-TR" sz="2400" b="1" dirty="0"/>
          </a:p>
          <a:p>
            <a:br>
              <a:rPr lang="tr-TR" sz="2400" b="1" dirty="0"/>
            </a:b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r>
              <a:rPr lang="en-U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417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833" y="-322321"/>
            <a:ext cx="114829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4800" b="1" dirty="0"/>
          </a:p>
          <a:p>
            <a:r>
              <a:rPr lang="en-US" sz="4800" b="1" dirty="0"/>
              <a:t> Thank you for your participation!</a:t>
            </a:r>
          </a:p>
        </p:txBody>
      </p:sp>
      <p:pic>
        <p:nvPicPr>
          <p:cNvPr id="7" name="Picture 6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1"/>
            <a:ext cx="1248833" cy="140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6" y="189178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j-lt"/>
              </a:rPr>
              <a:t>Staff </a:t>
            </a:r>
            <a:r>
              <a:rPr lang="en-US" dirty="0" err="1">
                <a:solidFill>
                  <a:schemeClr val="lt1"/>
                </a:solidFill>
                <a:latin typeface="+mj-lt"/>
              </a:rPr>
              <a:t>Mobilty@AGU</a:t>
            </a:r>
            <a:r>
              <a:rPr lang="en-US" dirty="0">
                <a:solidFill>
                  <a:schemeClr val="lt1"/>
                </a:solidFill>
                <a:latin typeface="+mj-lt"/>
              </a:rPr>
              <a:t> 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74983"/>
              </p:ext>
            </p:extLst>
          </p:nvPr>
        </p:nvGraphicFramePr>
        <p:xfrm>
          <a:off x="6095999" y="2321228"/>
          <a:ext cx="5014315" cy="3614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08325"/>
              </p:ext>
            </p:extLst>
          </p:nvPr>
        </p:nvGraphicFramePr>
        <p:xfrm>
          <a:off x="6538315" y="2059523"/>
          <a:ext cx="5013618" cy="339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t="21652"/>
          <a:stretch/>
        </p:blipFill>
        <p:spPr>
          <a:xfrm>
            <a:off x="1436797" y="1382371"/>
            <a:ext cx="9318401" cy="547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38986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Staff </a:t>
            </a:r>
            <a:r>
              <a:rPr lang="en-US" dirty="0" err="1">
                <a:solidFill>
                  <a:schemeClr val="lt1"/>
                </a:solidFill>
              </a:rPr>
              <a:t>Mobilty@AGU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159827"/>
              </p:ext>
            </p:extLst>
          </p:nvPr>
        </p:nvGraphicFramePr>
        <p:xfrm>
          <a:off x="1830396" y="1793864"/>
          <a:ext cx="8310285" cy="39143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70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69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8709">
                <a:tc>
                  <a:txBody>
                    <a:bodyPr/>
                    <a:lstStyle/>
                    <a:p>
                      <a:r>
                        <a:rPr lang="en-US" sz="3200" dirty="0"/>
                        <a:t>Teaching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8709">
                <a:tc>
                  <a:txBody>
                    <a:bodyPr/>
                    <a:lstStyle/>
                    <a:p>
                      <a:r>
                        <a:rPr lang="en-US" sz="3200" dirty="0"/>
                        <a:t>Training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2+1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7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14887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-176821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59185"/>
              </p:ext>
            </p:extLst>
          </p:nvPr>
        </p:nvGraphicFramePr>
        <p:xfrm>
          <a:off x="284845" y="1325700"/>
          <a:ext cx="11430945" cy="54987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4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8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2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7864">
                <a:tc>
                  <a:txBody>
                    <a:bodyPr/>
                    <a:lstStyle/>
                    <a:p>
                      <a:r>
                        <a:rPr lang="en-US" sz="1600" b="1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Mobility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78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Elif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Bengü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Educational Sciences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2,5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Create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the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future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leaders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&amp;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innovators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in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the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classroom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(CLIC) 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22-26 April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64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Uğur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Doğan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Educational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Czech Republic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ITC-International TEFL Certificate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15-19 July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05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Betül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Kayışoğlu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Industrial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5,5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NATCOR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9-13 September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10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Hakan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Gover</a:t>
                      </a:r>
                      <a:r>
                        <a:rPr lang="en-US" sz="16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AGU Language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PMS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14-20 July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395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Fatih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Yalçın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AGU Language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7,5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ITC-International TEFL Certificate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5-7 August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395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Emeric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Abrignani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International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Estonia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/>
                        <a:t>Tallin</a:t>
                      </a:r>
                      <a:r>
                        <a:rPr lang="en-US" sz="1600" b="1" dirty="0"/>
                        <a:t> University of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6-9 May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Training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460998"/>
                  </a:ext>
                </a:extLst>
              </a:tr>
              <a:tr h="879781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Burak</a:t>
                      </a:r>
                      <a:r>
                        <a:rPr lang="en-US" sz="1600" b="1" dirty="0"/>
                        <a:t> 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Mechanical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2,5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Lithuania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Kaunas University of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29 April-3 May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Teaching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66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3824" y="2187928"/>
            <a:ext cx="9884352" cy="467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8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At least one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For each extra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Currently, Erasmus Department Coordinator/Assistant: +10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Previous Erasmus Department Coordinator/Assistant: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First time Erasmus applicant: 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Academic personnel of Faculties/Schools with Ph.D. Titles: 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M.Sc./M.A  Titles: +20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B.Sc./B.A  Titles: +10 points</a:t>
            </a:r>
            <a:endParaRPr lang="tr-TR" sz="18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243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833" y="1356301"/>
            <a:ext cx="1148295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Language Level 1 : + 40 points for KPDS/YDS .GE. 90, TOEFL IBT .GE. 108 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2 : + 30 points for KPDS/YDS .GE. 80, TOEFL IBT .GE. 96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3 : + 20 points for KPDS/YDS .GE. 70, TOEFL IBT .GE. 84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4 : + 10 points for KPDS/YDS .GE. 60, TOEFL IBT .GE. 72</a:t>
            </a:r>
          </a:p>
          <a:p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Here .GE. stands for “Greater than or Equal to”.  One can get a Language Point from only one of the Language Levels. </a:t>
            </a:r>
          </a:p>
          <a:p>
            <a:r>
              <a:rPr lang="en-US" sz="1600" b="1" dirty="0">
                <a:latin typeface="+mj-lt"/>
                <a:cs typeface="Avenir Black Oblique"/>
              </a:rPr>
              <a:t> </a:t>
            </a:r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introduces the research activities, their budgets and the project based RA scholarships at AGU: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the joint research collaborations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graduate studies at AGU for candidate grad students: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academic exchange activities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undergrad and grad student exchange activities between the two institutions:  +10 points</a:t>
            </a:r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310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08944"/>
            <a:ext cx="11816715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2018-2020 Student Mobility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379706"/>
              </p:ext>
            </p:extLst>
          </p:nvPr>
        </p:nvGraphicFramePr>
        <p:xfrm>
          <a:off x="5595574" y="1950883"/>
          <a:ext cx="5798044" cy="398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5198" y="1899980"/>
            <a:ext cx="57108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1800" b="1" dirty="0"/>
              <a:t>Minimum passing score for the English Proficiency Exam?</a:t>
            </a:r>
          </a:p>
          <a:p>
            <a:endParaRPr lang="en-US" sz="1800" b="1" dirty="0"/>
          </a:p>
          <a:p>
            <a:pPr marL="285750" lvl="3" indent="-285750">
              <a:buFont typeface="Courier New"/>
              <a:buChar char="o"/>
            </a:pPr>
            <a:r>
              <a:rPr lang="en-US" sz="1800" b="1" dirty="0"/>
              <a:t>21 study mobility (9 departments)</a:t>
            </a:r>
          </a:p>
          <a:p>
            <a:pPr marL="285750" lvl="3" indent="-285750">
              <a:buFont typeface="Courier New"/>
              <a:buChar char="o"/>
            </a:pPr>
            <a:r>
              <a:rPr lang="en-US" sz="1800" b="1" dirty="0"/>
              <a:t>22 internship mobility </a:t>
            </a:r>
          </a:p>
          <a:p>
            <a:pPr marL="285750" lvl="3" indent="-285750">
              <a:buFont typeface="Courier New"/>
              <a:buChar char="o"/>
            </a:pPr>
            <a:r>
              <a:rPr lang="en-US" sz="1800" b="1" dirty="0"/>
              <a:t>9 internship </a:t>
            </a:r>
            <a:r>
              <a:rPr lang="en-US" sz="1800" b="1" dirty="0" err="1"/>
              <a:t>Erasmustern</a:t>
            </a:r>
            <a:endParaRPr lang="en-US" sz="1800" b="1" dirty="0"/>
          </a:p>
          <a:p>
            <a:pPr marL="285750" lvl="3" indent="-285750">
              <a:buFont typeface="Courier New"/>
              <a:buChar char="o"/>
            </a:pPr>
            <a:endParaRPr lang="en-US" sz="1800" b="1" dirty="0"/>
          </a:p>
          <a:p>
            <a:pPr lvl="3"/>
            <a:r>
              <a:rPr lang="en-US" sz="1800" b="1" dirty="0"/>
              <a:t>	UNTIL 2020</a:t>
            </a:r>
          </a:p>
          <a:p>
            <a:pPr lvl="3"/>
            <a:endParaRPr lang="en-US" sz="1800" b="1" dirty="0"/>
          </a:p>
          <a:p>
            <a:pPr marL="285750" lvl="3" indent="-285750">
              <a:buFont typeface="Arial"/>
              <a:buChar char="•"/>
            </a:pPr>
            <a:r>
              <a:rPr lang="en-US" sz="1800" b="1" dirty="0"/>
              <a:t>Quota distribution between the departments?</a:t>
            </a:r>
          </a:p>
          <a:p>
            <a:pPr lvl="3"/>
            <a:endParaRPr lang="en-US" sz="1800" b="1" dirty="0"/>
          </a:p>
          <a:p>
            <a:pPr lvl="3"/>
            <a:endParaRPr lang="en-US" sz="1800" b="1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81860190"/>
              </p:ext>
            </p:extLst>
          </p:nvPr>
        </p:nvGraphicFramePr>
        <p:xfrm>
          <a:off x="6370684" y="1534644"/>
          <a:ext cx="5022934" cy="495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3493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7377</TotalTime>
  <Words>1322</Words>
  <Application>Microsoft Macintosh PowerPoint</Application>
  <PresentationFormat>Geniş ekran</PresentationFormat>
  <Paragraphs>943</Paragraphs>
  <Slides>20</Slides>
  <Notes>20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Calibri</vt:lpstr>
      <vt:lpstr>Arial</vt:lpstr>
      <vt:lpstr>Avenir Black Oblique</vt:lpstr>
      <vt:lpstr>Courier New</vt:lpstr>
      <vt:lpstr>Office Theme</vt:lpstr>
      <vt:lpstr>PowerPoint Sunusu</vt:lpstr>
      <vt:lpstr>Agenda Items</vt:lpstr>
      <vt:lpstr>Staff Mobilty@AGU </vt:lpstr>
      <vt:lpstr>Staff Mobilty@AGU 2018-2020</vt:lpstr>
      <vt:lpstr>New Applications</vt:lpstr>
      <vt:lpstr>New Applications</vt:lpstr>
      <vt:lpstr>Erasmus@AGU 2018-2020</vt:lpstr>
      <vt:lpstr>Erasmus@AGU 2018-2020</vt:lpstr>
      <vt:lpstr>Erasmus@AGU 2018-2020 Student Mobility</vt:lpstr>
      <vt:lpstr>13 February 2019 Exam Results</vt:lpstr>
      <vt:lpstr>Architecture</vt:lpstr>
      <vt:lpstr>Business Administration</vt:lpstr>
      <vt:lpstr>Civil Engineering</vt:lpstr>
      <vt:lpstr>Computer Engineering</vt:lpstr>
      <vt:lpstr>Electrical Engineering</vt:lpstr>
      <vt:lpstr>Industrial Engineering</vt:lpstr>
      <vt:lpstr>Mechanical Engineering</vt:lpstr>
      <vt:lpstr>Molecular Biology</vt:lpstr>
      <vt:lpstr>What’s next?</vt:lpstr>
      <vt:lpstr>PowerPoint Sunusu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AGÜ Gençlik Fabrikası</dc:title>
  <cp:lastModifiedBy>Microsoft Office User</cp:lastModifiedBy>
  <cp:revision>142</cp:revision>
  <cp:lastPrinted>2018-11-11T10:58:19Z</cp:lastPrinted>
  <dcterms:modified xsi:type="dcterms:W3CDTF">2019-03-07T08:29:06Z</dcterms:modified>
</cp:coreProperties>
</file>